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97" r:id="rId3"/>
    <p:sldId id="283" r:id="rId4"/>
    <p:sldId id="270" r:id="rId5"/>
    <p:sldId id="284" r:id="rId6"/>
    <p:sldId id="271" r:id="rId7"/>
    <p:sldId id="277" r:id="rId8"/>
    <p:sldId id="286" r:id="rId9"/>
    <p:sldId id="287" r:id="rId10"/>
    <p:sldId id="288" r:id="rId11"/>
    <p:sldId id="291" r:id="rId12"/>
    <p:sldId id="292" r:id="rId13"/>
    <p:sldId id="293" r:id="rId14"/>
    <p:sldId id="294" r:id="rId15"/>
    <p:sldId id="295" r:id="rId16"/>
    <p:sldId id="296" r:id="rId17"/>
    <p:sldId id="285" r:id="rId18"/>
    <p:sldId id="273" r:id="rId19"/>
    <p:sldId id="278" r:id="rId20"/>
    <p:sldId id="281" r:id="rId21"/>
    <p:sldId id="279" r:id="rId22"/>
    <p:sldId id="280" r:id="rId23"/>
    <p:sldId id="282" r:id="rId24"/>
    <p:sldId id="290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75"/>
    <a:srgbClr val="DFEAFD"/>
    <a:srgbClr val="ECF3FE"/>
    <a:srgbClr val="EDEDE1"/>
    <a:srgbClr val="CBD236"/>
    <a:srgbClr val="E0B8B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16" autoAdjust="0"/>
    <p:restoredTop sz="94660"/>
  </p:normalViewPr>
  <p:slideViewPr>
    <p:cSldViewPr snapToGrid="0">
      <p:cViewPr>
        <p:scale>
          <a:sx n="75" d="100"/>
          <a:sy n="75" d="100"/>
        </p:scale>
        <p:origin x="1147" y="16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C5DFB-7E5E-4B27-878E-06A9924D57D4}" type="datetimeFigureOut">
              <a:rPr lang="en-GB" smtClean="0"/>
              <a:t>10/12/2025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69621-05A0-4DC3-935B-6EF7077D52E4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08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69621-05A0-4DC3-935B-6EF7077D52E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63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2188381"/>
              </p:ext>
            </p:ext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Title Elements" hidden="1"/>
          <p:cNvGrpSpPr>
            <a:grpSpLocks/>
          </p:cNvGrpSpPr>
          <p:nvPr userDrawn="1"/>
        </p:nvGrpSpPr>
        <p:grpSpPr bwMode="auto">
          <a:xfrm>
            <a:off x="4370753" y="5756596"/>
            <a:ext cx="6377327" cy="383880"/>
            <a:chOff x="1663" y="3140"/>
            <a:chExt cx="3109" cy="237"/>
          </a:xfrm>
        </p:grpSpPr>
        <p:sp>
          <p:nvSpPr>
            <p:cNvPr id="9" name="Document type"/>
            <p:cNvSpPr txBox="1">
              <a:spLocks noChangeArrowheads="1"/>
            </p:cNvSpPr>
            <p:nvPr/>
          </p:nvSpPr>
          <p:spPr bwMode="auto">
            <a:xfrm>
              <a:off x="1663" y="3140"/>
              <a:ext cx="3109" cy="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fr-FR" sz="1071" dirty="0"/>
                <a:t>Type de document</a:t>
              </a:r>
            </a:p>
          </p:txBody>
        </p:sp>
        <p:sp>
          <p:nvSpPr>
            <p:cNvPr id="10" name="Date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fr-FR" sz="1071" dirty="0"/>
                <a:t>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562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D6CA2B-429C-F7FA-C1A2-10B3BA3231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F827DAE-6542-4EFA-459B-0C58F69CEBC0}"/>
              </a:ext>
            </a:extLst>
          </p:cNvPr>
          <p:cNvCxnSpPr>
            <a:cxnSpLocks/>
          </p:cNvCxnSpPr>
          <p:nvPr userDrawn="1"/>
        </p:nvCxnSpPr>
        <p:spPr>
          <a:xfrm>
            <a:off x="3985847" y="1102931"/>
            <a:ext cx="4220307" cy="0"/>
          </a:xfrm>
          <a:prstGeom prst="line">
            <a:avLst/>
          </a:prstGeom>
          <a:ln w="38100">
            <a:solidFill>
              <a:srgbClr val="0045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5">
            <a:extLst>
              <a:ext uri="{FF2B5EF4-FFF2-40B4-BE49-F238E27FC236}">
                <a16:creationId xmlns:a16="http://schemas.microsoft.com/office/drawing/2014/main" id="{EA48CFED-957D-8233-CF2A-35138217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688"/>
          </a:xfrm>
          <a:prstGeom prst="rect">
            <a:avLst/>
          </a:prstGeom>
        </p:spPr>
        <p:txBody>
          <a:bodyPr/>
          <a:lstStyle>
            <a:lvl1pPr marL="208945" indent="-208945" algn="ctr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defRPr lang="fr-FR" sz="3200" b="1" kern="1200" dirty="0">
                <a:solidFill>
                  <a:srgbClr val="004575"/>
                </a:solidFill>
                <a:latin typeface="Baguet Scrip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18048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9640C21-EB30-8F20-CDB6-6F1624825EC7}"/>
              </a:ext>
            </a:extLst>
          </p:cNvPr>
          <p:cNvCxnSpPr>
            <a:cxnSpLocks/>
          </p:cNvCxnSpPr>
          <p:nvPr userDrawn="1"/>
        </p:nvCxnSpPr>
        <p:spPr>
          <a:xfrm>
            <a:off x="3985847" y="1102931"/>
            <a:ext cx="4220307" cy="0"/>
          </a:xfrm>
          <a:prstGeom prst="line">
            <a:avLst/>
          </a:prstGeom>
          <a:ln w="38100">
            <a:solidFill>
              <a:srgbClr val="0045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5">
            <a:extLst>
              <a:ext uri="{FF2B5EF4-FFF2-40B4-BE49-F238E27FC236}">
                <a16:creationId xmlns:a16="http://schemas.microsoft.com/office/drawing/2014/main" id="{F2AD66F1-A3C5-02B1-2882-FB639188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688"/>
          </a:xfrm>
          <a:prstGeom prst="rect">
            <a:avLst/>
          </a:prstGeom>
        </p:spPr>
        <p:txBody>
          <a:bodyPr/>
          <a:lstStyle>
            <a:lvl1pPr marL="208945" indent="-208945" algn="ctr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defRPr lang="fr-FR" sz="3200" b="1" kern="1200" dirty="0">
                <a:solidFill>
                  <a:srgbClr val="004575"/>
                </a:solidFill>
                <a:latin typeface="Baguet Scrip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8335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solidFill>
          <a:srgbClr val="DFE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879C8BB-9D69-1A16-3BD9-A0BC11F7A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Titre 5">
            <a:extLst>
              <a:ext uri="{FF2B5EF4-FFF2-40B4-BE49-F238E27FC236}">
                <a16:creationId xmlns:a16="http://schemas.microsoft.com/office/drawing/2014/main" id="{FF25B5FD-CCE1-127D-C2ED-3915D2FC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6656"/>
            <a:ext cx="10515600" cy="624688"/>
          </a:xfrm>
          <a:prstGeom prst="rect">
            <a:avLst/>
          </a:prstGeom>
        </p:spPr>
        <p:txBody>
          <a:bodyPr anchor="ctr"/>
          <a:lstStyle>
            <a:lvl1pPr marL="208945" indent="-208945" algn="ctr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defRPr lang="fr-FR" sz="4400" b="1" kern="1200" dirty="0">
                <a:solidFill>
                  <a:srgbClr val="0045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5469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cravate, complet, homme&#10;&#10;Description générée automatiquement">
            <a:extLst>
              <a:ext uri="{FF2B5EF4-FFF2-40B4-BE49-F238E27FC236}">
                <a16:creationId xmlns:a16="http://schemas.microsoft.com/office/drawing/2014/main" id="{1776290D-115E-2EB3-DC86-413177872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1"/>
          <a:stretch/>
        </p:blipFill>
        <p:spPr>
          <a:xfrm>
            <a:off x="4424120" y="2569068"/>
            <a:ext cx="3343761" cy="3021924"/>
          </a:xfrm>
          <a:prstGeom prst="ellipse">
            <a:avLst/>
          </a:prstGeom>
          <a:ln w="38100">
            <a:solidFill>
              <a:srgbClr val="004575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A17E41-D17A-1348-BE40-9B2E7B08154F}"/>
              </a:ext>
            </a:extLst>
          </p:cNvPr>
          <p:cNvSpPr txBox="1"/>
          <p:nvPr userDrawn="1"/>
        </p:nvSpPr>
        <p:spPr>
          <a:xfrm>
            <a:off x="-1" y="5790284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dirty="0"/>
              <a:t>Horatio Harley K. HODOUTO</a:t>
            </a:r>
          </a:p>
          <a:p>
            <a:pPr algn="ctr">
              <a:lnSpc>
                <a:spcPct val="100000"/>
              </a:lnSpc>
            </a:pPr>
            <a:r>
              <a:rPr lang="fr-FR" sz="1800" b="1" dirty="0"/>
              <a:t>h.hodouto@afro-raise.com</a:t>
            </a:r>
          </a:p>
          <a:p>
            <a:pPr algn="ctr">
              <a:lnSpc>
                <a:spcPct val="100000"/>
              </a:lnSpc>
            </a:pPr>
            <a:r>
              <a:rPr lang="fr-FR" sz="1800" b="1" dirty="0">
                <a:solidFill>
                  <a:schemeClr val="bg1"/>
                </a:solidFill>
                <a:highlight>
                  <a:srgbClr val="004575"/>
                </a:highlight>
                <a:latin typeface="Baguet Script" panose="00000500000000000000" pitchFamily="2" charset="0"/>
              </a:rPr>
              <a:t>Suivez-moi pour plus de contenus intéressants.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5B8C3A-7FD8-BC8A-4AAD-B48A43A5B4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75" y="4431181"/>
            <a:ext cx="1600439" cy="120032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6025387-5AB6-7338-0638-74E6950826A5}"/>
              </a:ext>
            </a:extLst>
          </p:cNvPr>
          <p:cNvSpPr txBox="1"/>
          <p:nvPr userDrawn="1"/>
        </p:nvSpPr>
        <p:spPr>
          <a:xfrm>
            <a:off x="1374019" y="158387"/>
            <a:ext cx="92825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8945" lvl="0" indent="-208945"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None/>
            </a:pPr>
            <a:r>
              <a:rPr lang="fr-FR" sz="2400" b="1" dirty="0">
                <a:solidFill>
                  <a:srgbClr val="004575"/>
                </a:solidFill>
                <a:latin typeface="Baguet Script" panose="00000500000000000000" pitchFamily="2" charset="0"/>
              </a:rPr>
              <a:t>Maintenant que le décor est planté, cela suscite sûrement en vous des réactions.</a:t>
            </a:r>
          </a:p>
        </p:txBody>
      </p:sp>
      <p:pic>
        <p:nvPicPr>
          <p:cNvPr id="7" name="Picture 2" descr="Facebook Messenger Round Icon , Transparent Cartoon - Jing.fm">
            <a:extLst>
              <a:ext uri="{FF2B5EF4-FFF2-40B4-BE49-F238E27FC236}">
                <a16:creationId xmlns:a16="http://schemas.microsoft.com/office/drawing/2014/main" id="{D37FB7BD-7CEF-63A8-8615-E863E94168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8" y="2380805"/>
            <a:ext cx="1188017" cy="8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at Icon - Download in Line Style">
            <a:extLst>
              <a:ext uri="{FF2B5EF4-FFF2-40B4-BE49-F238E27FC236}">
                <a16:creationId xmlns:a16="http://schemas.microsoft.com/office/drawing/2014/main" id="{A468C01B-2E46-656B-9BF5-3DDA9B176E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90" y="1194966"/>
            <a:ext cx="1188017" cy="8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ndroid, blue, circle, network, share, sharing, social icon - Download on  Iconfinder">
            <a:extLst>
              <a:ext uri="{FF2B5EF4-FFF2-40B4-BE49-F238E27FC236}">
                <a16:creationId xmlns:a16="http://schemas.microsoft.com/office/drawing/2014/main" id="{94871244-7578-FCB3-88C9-B7A1E8CFE9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805" y="2380805"/>
            <a:ext cx="1188017" cy="8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BA8D9B3-8668-82E6-8355-AA27E1D19195}"/>
              </a:ext>
            </a:extLst>
          </p:cNvPr>
          <p:cNvSpPr/>
          <p:nvPr userDrawn="1"/>
        </p:nvSpPr>
        <p:spPr bwMode="gray">
          <a:xfrm>
            <a:off x="-2177469" y="-739658"/>
            <a:ext cx="3343761" cy="224971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6825E6E-19C6-1F83-22A0-63B9DC9C668F}"/>
              </a:ext>
            </a:extLst>
          </p:cNvPr>
          <p:cNvSpPr/>
          <p:nvPr userDrawn="1"/>
        </p:nvSpPr>
        <p:spPr bwMode="gray">
          <a:xfrm>
            <a:off x="-2177469" y="5574757"/>
            <a:ext cx="3343761" cy="224971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F6715CA-1A9E-D0C1-3225-FC230AD6486F}"/>
              </a:ext>
            </a:extLst>
          </p:cNvPr>
          <p:cNvSpPr/>
          <p:nvPr userDrawn="1"/>
        </p:nvSpPr>
        <p:spPr bwMode="gray">
          <a:xfrm>
            <a:off x="10656604" y="5574757"/>
            <a:ext cx="3343761" cy="224971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F767455-3A0B-1BFD-09A8-63964CBEB8B7}"/>
              </a:ext>
            </a:extLst>
          </p:cNvPr>
          <p:cNvSpPr/>
          <p:nvPr userDrawn="1"/>
        </p:nvSpPr>
        <p:spPr bwMode="gray">
          <a:xfrm>
            <a:off x="10929960" y="-739658"/>
            <a:ext cx="3343761" cy="224971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904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age de garde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713E7C95-79A9-4FB8-ABB3-1DD4D550E815}"/>
              </a:ext>
            </a:extLst>
          </p:cNvPr>
          <p:cNvGrpSpPr/>
          <p:nvPr userDrawn="1"/>
        </p:nvGrpSpPr>
        <p:grpSpPr>
          <a:xfrm>
            <a:off x="4293" y="0"/>
            <a:ext cx="12183593" cy="3429000"/>
            <a:chOff x="0" y="4127863"/>
            <a:chExt cx="12183593" cy="273013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58DD9DD-83CB-4002-A46F-E990AB23B9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68"/>
            <a:stretch/>
          </p:blipFill>
          <p:spPr>
            <a:xfrm>
              <a:off x="0" y="4127863"/>
              <a:ext cx="5196761" cy="2730137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D55D18D-C0B9-4934-9B69-4FCD82B03B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68"/>
            <a:stretch/>
          </p:blipFill>
          <p:spPr>
            <a:xfrm>
              <a:off x="5196273" y="4127863"/>
              <a:ext cx="5196761" cy="2730137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AF725AF1-E649-4DCC-BCA2-7F8BE732C3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5" b="15568"/>
            <a:stretch/>
          </p:blipFill>
          <p:spPr>
            <a:xfrm>
              <a:off x="10393035" y="4127863"/>
              <a:ext cx="1790558" cy="2730137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9247780E-B7A9-427D-8E70-B13685D92E55}"/>
              </a:ext>
            </a:extLst>
          </p:cNvPr>
          <p:cNvGrpSpPr/>
          <p:nvPr userDrawn="1"/>
        </p:nvGrpSpPr>
        <p:grpSpPr>
          <a:xfrm>
            <a:off x="4293" y="3429001"/>
            <a:ext cx="12183593" cy="3429000"/>
            <a:chOff x="0" y="4127863"/>
            <a:chExt cx="12183593" cy="273013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FD6640D-7C02-470D-91C3-E2AE09044F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68"/>
            <a:stretch/>
          </p:blipFill>
          <p:spPr>
            <a:xfrm>
              <a:off x="0" y="4127863"/>
              <a:ext cx="5196761" cy="2730137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95B3DA0-A59E-4531-AFC4-3CA561D89D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68"/>
            <a:stretch/>
          </p:blipFill>
          <p:spPr>
            <a:xfrm>
              <a:off x="5196273" y="4127863"/>
              <a:ext cx="5196761" cy="2730137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E4128832-7AD4-4402-8B63-C5442450A2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5" b="15568"/>
            <a:stretch/>
          </p:blipFill>
          <p:spPr>
            <a:xfrm>
              <a:off x="10393035" y="4127863"/>
              <a:ext cx="1790558" cy="2730137"/>
            </a:xfrm>
            <a:prstGeom prst="rect">
              <a:avLst/>
            </a:prstGeom>
          </p:spPr>
        </p:pic>
      </p:grp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2188381"/>
              </p:ext>
            </p:ext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Title Elements" hidden="1"/>
          <p:cNvGrpSpPr>
            <a:grpSpLocks/>
          </p:cNvGrpSpPr>
          <p:nvPr userDrawn="1"/>
        </p:nvGrpSpPr>
        <p:grpSpPr bwMode="auto">
          <a:xfrm>
            <a:off x="4370753" y="5756596"/>
            <a:ext cx="6377327" cy="383880"/>
            <a:chOff x="1663" y="3140"/>
            <a:chExt cx="3109" cy="237"/>
          </a:xfrm>
        </p:grpSpPr>
        <p:sp>
          <p:nvSpPr>
            <p:cNvPr id="9" name="Document type"/>
            <p:cNvSpPr txBox="1">
              <a:spLocks noChangeArrowheads="1"/>
            </p:cNvSpPr>
            <p:nvPr/>
          </p:nvSpPr>
          <p:spPr bwMode="auto">
            <a:xfrm>
              <a:off x="1663" y="3140"/>
              <a:ext cx="3109" cy="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fr-FR" sz="1071" dirty="0"/>
                <a:t>Type de document</a:t>
              </a:r>
            </a:p>
          </p:txBody>
        </p:sp>
        <p:sp>
          <p:nvSpPr>
            <p:cNvPr id="10" name="Date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fr-FR" sz="1071" dirty="0"/>
                <a:t>Date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42C09-63C4-4063-96AC-C6979F5F92FC}"/>
              </a:ext>
            </a:extLst>
          </p:cNvPr>
          <p:cNvSpPr/>
          <p:nvPr userDrawn="1"/>
        </p:nvSpPr>
        <p:spPr>
          <a:xfrm>
            <a:off x="-11583" y="-1"/>
            <a:ext cx="12200408" cy="6858003"/>
          </a:xfrm>
          <a:prstGeom prst="rect">
            <a:avLst/>
          </a:prstGeom>
          <a:solidFill>
            <a:schemeClr val="bg2">
              <a:lumMod val="50000"/>
              <a:alpha val="6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78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B2E40F-73DE-4767-AAF4-0C13D7EBD508}"/>
              </a:ext>
            </a:extLst>
          </p:cNvPr>
          <p:cNvSpPr txBox="1"/>
          <p:nvPr userDrawn="1"/>
        </p:nvSpPr>
        <p:spPr>
          <a:xfrm>
            <a:off x="2153851" y="2664358"/>
            <a:ext cx="7754031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08945" lvl="0" indent="-208945"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None/>
            </a:pPr>
            <a:r>
              <a:rPr lang="fr-FR" sz="7200" b="1" i="1" dirty="0">
                <a:solidFill>
                  <a:schemeClr val="bg1"/>
                </a:solidFill>
                <a:latin typeface="Brush Script MT" pitchFamily="66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00347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tags" Target="../tags/tag6.xml"/><Relationship Id="rId18" Type="http://schemas.openxmlformats.org/officeDocument/2006/relationships/tags" Target="../tags/tag11.xml"/><Relationship Id="rId26" Type="http://schemas.openxmlformats.org/officeDocument/2006/relationships/tags" Target="../tags/tag19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4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17" Type="http://schemas.openxmlformats.org/officeDocument/2006/relationships/tags" Target="../tags/tag10.xml"/><Relationship Id="rId25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9.xml"/><Relationship Id="rId20" Type="http://schemas.openxmlformats.org/officeDocument/2006/relationships/tags" Target="../tags/tag1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24" Type="http://schemas.openxmlformats.org/officeDocument/2006/relationships/tags" Target="../tags/tag17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8.xml"/><Relationship Id="rId23" Type="http://schemas.openxmlformats.org/officeDocument/2006/relationships/tags" Target="../tags/tag16.xml"/><Relationship Id="rId28" Type="http://schemas.openxmlformats.org/officeDocument/2006/relationships/image" Target="../media/image1.emf"/><Relationship Id="rId10" Type="http://schemas.openxmlformats.org/officeDocument/2006/relationships/tags" Target="../tags/tag3.xml"/><Relationship Id="rId19" Type="http://schemas.openxmlformats.org/officeDocument/2006/relationships/tags" Target="../tags/tag12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tags" Target="../tags/tag7.xml"/><Relationship Id="rId22" Type="http://schemas.openxmlformats.org/officeDocument/2006/relationships/tags" Target="../tags/tag15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84542310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360" imgH="360" progId="">
                  <p:embed/>
                </p:oleObj>
              </mc:Choice>
              <mc:Fallback>
                <p:oleObj name="think-cell Slide" r:id="rId27" imgW="360" imgH="360" progId="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161987" y="27537"/>
            <a:ext cx="655629" cy="16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fr-FR" sz="1071" dirty="0">
                <a:solidFill>
                  <a:srgbClr val="808080"/>
                </a:solidFill>
                <a:latin typeface="+mn-lt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161984" y="542618"/>
            <a:ext cx="11725485" cy="18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fr-FR" sz="1224" dirty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5" name="Slide Elements" hidden="1"/>
          <p:cNvGrpSpPr/>
          <p:nvPr/>
        </p:nvGrpSpPr>
        <p:grpSpPr>
          <a:xfrm>
            <a:off x="161987" y="6241435"/>
            <a:ext cx="11250331" cy="475094"/>
            <a:chOff x="119063" y="6117184"/>
            <a:chExt cx="8269287" cy="465636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auto">
            <a:xfrm>
              <a:off x="119063" y="6117184"/>
              <a:ext cx="8269287" cy="115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fr-FR" sz="765" baseline="0" dirty="0">
                  <a:solidFill>
                    <a:schemeClr val="tx1"/>
                  </a:solidFill>
                  <a:latin typeface="+mn-lt"/>
                </a:rPr>
                <a:t>1 Note de bas de page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auto">
            <a:xfrm>
              <a:off x="142561" y="6467439"/>
              <a:ext cx="8075612" cy="115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495636" indent="-495636" defTabSz="685145">
                <a:tabLst>
                  <a:tab pos="501710" algn="l"/>
                </a:tabLst>
              </a:pPr>
              <a:r>
                <a:rPr lang="fr-FR" sz="765" baseline="0" dirty="0">
                  <a:solidFill>
                    <a:schemeClr val="tx1"/>
                  </a:solidFill>
                  <a:latin typeface="+mn-lt"/>
                </a:rPr>
                <a:t>SOURCE : Nom de la source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8" y="1449173"/>
            <a:ext cx="5801189" cy="442190"/>
            <a:chOff x="915" y="757"/>
            <a:chExt cx="2686" cy="273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57"/>
              <a:ext cx="2686" cy="27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fr-FR" sz="1378" b="1" dirty="0"/>
                <a:t>Title</a:t>
              </a:r>
            </a:p>
            <a:p>
              <a:r>
                <a:rPr lang="fr-FR" sz="1378" dirty="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grpSp>
        <p:nvGrpSpPr>
          <p:cNvPr id="29" name="LegendBoxes" hidden="1"/>
          <p:cNvGrpSpPr>
            <a:grpSpLocks/>
          </p:cNvGrpSpPr>
          <p:nvPr/>
        </p:nvGrpSpPr>
        <p:grpSpPr bwMode="auto">
          <a:xfrm>
            <a:off x="10835215" y="709759"/>
            <a:ext cx="740806" cy="1004244"/>
            <a:chOff x="4936" y="176"/>
            <a:chExt cx="343" cy="620"/>
          </a:xfrm>
        </p:grpSpPr>
        <p:sp>
          <p:nvSpPr>
            <p:cNvPr id="30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18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31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378" dirty="0">
                <a:latin typeface="+mn-lt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18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33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378" dirty="0">
                <a:latin typeface="+mn-lt"/>
              </a:endParaRPr>
            </a:p>
          </p:txBody>
        </p:sp>
        <p:sp>
          <p:nvSpPr>
            <p:cNvPr id="34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18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35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378" dirty="0">
                <a:latin typeface="+mn-lt"/>
              </a:endParaRPr>
            </a:p>
          </p:txBody>
        </p:sp>
        <p:sp>
          <p:nvSpPr>
            <p:cNvPr id="36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18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37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378" dirty="0">
                <a:latin typeface="+mn-lt"/>
              </a:endParaRPr>
            </a:p>
          </p:txBody>
        </p:sp>
      </p:grpSp>
      <p:grpSp>
        <p:nvGrpSpPr>
          <p:cNvPr id="38" name="LegendLines" hidden="1"/>
          <p:cNvGrpSpPr>
            <a:grpSpLocks/>
          </p:cNvGrpSpPr>
          <p:nvPr/>
        </p:nvGrpSpPr>
        <p:grpSpPr bwMode="auto">
          <a:xfrm>
            <a:off x="10429617" y="295107"/>
            <a:ext cx="1159808" cy="698111"/>
            <a:chOff x="4750" y="176"/>
            <a:chExt cx="537" cy="431"/>
          </a:xfrm>
        </p:grpSpPr>
        <p:sp>
          <p:nvSpPr>
            <p:cNvPr id="39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378" dirty="0">
                <a:latin typeface="+mn-lt"/>
              </a:endParaRPr>
            </a:p>
          </p:txBody>
        </p:sp>
        <p:sp>
          <p:nvSpPr>
            <p:cNvPr id="40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378" dirty="0">
                <a:latin typeface="+mn-lt"/>
              </a:endParaRPr>
            </a:p>
          </p:txBody>
        </p:sp>
        <p:sp>
          <p:nvSpPr>
            <p:cNvPr id="41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378" dirty="0">
                <a:latin typeface="+mn-lt"/>
              </a:endParaRPr>
            </a:p>
          </p:txBody>
        </p:sp>
        <p:sp>
          <p:nvSpPr>
            <p:cNvPr id="42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18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43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18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44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183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</p:grpSp>
      <p:grpSp>
        <p:nvGrpSpPr>
          <p:cNvPr id="45" name="McKSticker" hidden="1"/>
          <p:cNvGrpSpPr/>
          <p:nvPr/>
        </p:nvGrpSpPr>
        <p:grpSpPr bwMode="auto">
          <a:xfrm>
            <a:off x="11063088" y="295108"/>
            <a:ext cx="824394" cy="168957"/>
            <a:chOff x="8134825" y="285750"/>
            <a:chExt cx="605950" cy="165593"/>
          </a:xfrm>
        </p:grpSpPr>
        <p:sp>
          <p:nvSpPr>
            <p:cNvPr id="46" name="StickerRectangle"/>
            <p:cNvSpPr>
              <a:spLocks noChangeArrowheads="1"/>
            </p:cNvSpPr>
            <p:nvPr/>
          </p:nvSpPr>
          <p:spPr bwMode="auto">
            <a:xfrm>
              <a:off x="8134825" y="285750"/>
              <a:ext cx="605950" cy="16559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685145">
                <a:buClr>
                  <a:schemeClr val="tx2"/>
                </a:buClr>
              </a:pPr>
              <a:r>
                <a:rPr lang="fr-FR" sz="918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47" name="AutoShape 31"/>
            <p:cNvCxnSpPr>
              <a:cxnSpLocks noChangeShapeType="1"/>
              <a:stCxn id="46" idx="2"/>
              <a:endCxn id="46" idx="4"/>
            </p:cNvCxnSpPr>
            <p:nvPr/>
          </p:nvCxnSpPr>
          <p:spPr bwMode="auto">
            <a:xfrm>
              <a:off x="8134825" y="285750"/>
              <a:ext cx="0" cy="16559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32"/>
            <p:cNvCxnSpPr>
              <a:cxnSpLocks noChangeShapeType="1"/>
              <a:stCxn id="46" idx="4"/>
              <a:endCxn id="46" idx="6"/>
            </p:cNvCxnSpPr>
            <p:nvPr/>
          </p:nvCxnSpPr>
          <p:spPr bwMode="auto">
            <a:xfrm>
              <a:off x="8134825" y="451343"/>
              <a:ext cx="60595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0" name="Moon" hidden="1"/>
          <p:cNvGrpSpPr>
            <a:grpSpLocks noChangeAspect="1"/>
          </p:cNvGrpSpPr>
          <p:nvPr>
            <p:custDataLst>
              <p:tags r:id="rId9"/>
            </p:custDataLst>
          </p:nvPr>
        </p:nvGrpSpPr>
        <p:grpSpPr bwMode="auto">
          <a:xfrm>
            <a:off x="10489659" y="2272321"/>
            <a:ext cx="345567" cy="259159"/>
            <a:chOff x="1600" y="1600"/>
            <a:chExt cx="160" cy="160"/>
          </a:xfrm>
        </p:grpSpPr>
        <p:sp>
          <p:nvSpPr>
            <p:cNvPr id="71" name="Oval 90"/>
            <p:cNvSpPr>
              <a:spLocks noChangeAspect="1"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378" dirty="0"/>
            </a:p>
          </p:txBody>
        </p:sp>
        <p:sp>
          <p:nvSpPr>
            <p:cNvPr id="72" name="Arc 91"/>
            <p:cNvSpPr>
              <a:spLocks noChangeAspect="1"/>
            </p:cNvSpPr>
            <p:nvPr>
              <p:custDataLst>
                <p:tags r:id="rId26"/>
              </p:custDataLst>
            </p:nvPr>
          </p:nvSpPr>
          <p:spPr bwMode="auto">
            <a:xfrm>
              <a:off x="1600" y="1600"/>
              <a:ext cx="160" cy="160"/>
            </a:xfrm>
            <a:prstGeom prst="arc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378" dirty="0"/>
            </a:p>
          </p:txBody>
        </p:sp>
      </p:grpSp>
      <p:grpSp>
        <p:nvGrpSpPr>
          <p:cNvPr id="3" name="LegendMoons" hidden="1"/>
          <p:cNvGrpSpPr/>
          <p:nvPr/>
        </p:nvGrpSpPr>
        <p:grpSpPr>
          <a:xfrm>
            <a:off x="10757675" y="295105"/>
            <a:ext cx="830616" cy="1333054"/>
            <a:chOff x="7907170" y="289230"/>
            <a:chExt cx="610524" cy="1306516"/>
          </a:xfrm>
        </p:grpSpPr>
        <p:grpSp>
          <p:nvGrpSpPr>
            <p:cNvPr id="50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907170" y="563471"/>
              <a:ext cx="209550" cy="209551"/>
              <a:chOff x="1694" y="2044"/>
              <a:chExt cx="160" cy="160"/>
            </a:xfrm>
          </p:grpSpPr>
          <p:sp>
            <p:nvSpPr>
              <p:cNvPr id="68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  <p:sp>
            <p:nvSpPr>
              <p:cNvPr id="69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</p:grpSp>
        <p:grpSp>
          <p:nvGrpSpPr>
            <p:cNvPr id="51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907170" y="1111953"/>
              <a:ext cx="209550" cy="209551"/>
              <a:chOff x="4495" y="1198"/>
              <a:chExt cx="160" cy="160"/>
            </a:xfrm>
          </p:grpSpPr>
          <p:sp>
            <p:nvSpPr>
              <p:cNvPr id="66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  <p:sp>
            <p:nvSpPr>
              <p:cNvPr id="67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</p:grpSp>
        <p:sp>
          <p:nvSpPr>
            <p:cNvPr id="53" name="Legend1"/>
            <p:cNvSpPr>
              <a:spLocks noChangeArrowheads="1"/>
            </p:cNvSpPr>
            <p:nvPr/>
          </p:nvSpPr>
          <p:spPr bwMode="auto">
            <a:xfrm>
              <a:off x="8227845" y="301930"/>
              <a:ext cx="289849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54" name="Legend2"/>
            <p:cNvSpPr>
              <a:spLocks noChangeArrowheads="1"/>
            </p:cNvSpPr>
            <p:nvPr/>
          </p:nvSpPr>
          <p:spPr bwMode="auto">
            <a:xfrm>
              <a:off x="8227845" y="576568"/>
              <a:ext cx="289849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55" name="Legend3"/>
            <p:cNvSpPr>
              <a:spLocks noChangeArrowheads="1"/>
            </p:cNvSpPr>
            <p:nvPr/>
          </p:nvSpPr>
          <p:spPr bwMode="auto">
            <a:xfrm>
              <a:off x="8227845" y="851207"/>
              <a:ext cx="289849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56" name="Legend4"/>
            <p:cNvSpPr>
              <a:spLocks noChangeArrowheads="1"/>
            </p:cNvSpPr>
            <p:nvPr/>
          </p:nvSpPr>
          <p:spPr bwMode="auto">
            <a:xfrm>
              <a:off x="8227845" y="1122670"/>
              <a:ext cx="289849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sp>
          <p:nvSpPr>
            <p:cNvPr id="57" name="Legend5"/>
            <p:cNvSpPr>
              <a:spLocks noChangeArrowheads="1"/>
            </p:cNvSpPr>
            <p:nvPr/>
          </p:nvSpPr>
          <p:spPr bwMode="auto">
            <a:xfrm>
              <a:off x="8227845" y="1398895"/>
              <a:ext cx="289849" cy="13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45">
                <a:buClr>
                  <a:schemeClr val="tx2"/>
                </a:buClr>
              </a:pPr>
              <a:r>
                <a:rPr lang="fr-FR" sz="918" dirty="0">
                  <a:latin typeface="+mn-lt"/>
                </a:rPr>
                <a:t>Legend</a:t>
              </a:r>
            </a:p>
          </p:txBody>
        </p:sp>
        <p:grpSp>
          <p:nvGrpSpPr>
            <p:cNvPr id="58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907170" y="837712"/>
              <a:ext cx="209550" cy="209551"/>
              <a:chOff x="4495" y="1198"/>
              <a:chExt cx="160" cy="160"/>
            </a:xfrm>
          </p:grpSpPr>
          <p:sp>
            <p:nvSpPr>
              <p:cNvPr id="62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  <p:sp>
            <p:nvSpPr>
              <p:cNvPr id="63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</p:grpSp>
        <p:grpSp>
          <p:nvGrpSpPr>
            <p:cNvPr id="73" name="MoonLegend5"/>
            <p:cNvGrpSpPr>
              <a:grpSpLocks noChangeAspect="1"/>
            </p:cNvGrpSpPr>
            <p:nvPr userDrawn="1">
              <p:custDataLst>
                <p:tags r:id="rId13"/>
              </p:custDataLst>
            </p:nvPr>
          </p:nvGrpSpPr>
          <p:grpSpPr bwMode="auto">
            <a:xfrm>
              <a:off x="7907170" y="1386195"/>
              <a:ext cx="209550" cy="209551"/>
              <a:chOff x="4495" y="1198"/>
              <a:chExt cx="160" cy="160"/>
            </a:xfrm>
          </p:grpSpPr>
          <p:sp>
            <p:nvSpPr>
              <p:cNvPr id="74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  <p:sp>
            <p:nvSpPr>
              <p:cNvPr id="75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</p:grpSp>
        <p:grpSp>
          <p:nvGrpSpPr>
            <p:cNvPr id="76" name="MoonLegend1"/>
            <p:cNvGrpSpPr>
              <a:grpSpLocks noChangeAspect="1"/>
            </p:cNvGrpSpPr>
            <p:nvPr userDrawn="1">
              <p:custDataLst>
                <p:tags r:id="rId14"/>
              </p:custDataLst>
            </p:nvPr>
          </p:nvGrpSpPr>
          <p:grpSpPr bwMode="auto">
            <a:xfrm>
              <a:off x="7907170" y="289230"/>
              <a:ext cx="209550" cy="209551"/>
              <a:chOff x="4495" y="1198"/>
              <a:chExt cx="160" cy="160"/>
            </a:xfrm>
          </p:grpSpPr>
          <p:sp>
            <p:nvSpPr>
              <p:cNvPr id="77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  <p:sp>
            <p:nvSpPr>
              <p:cNvPr id="78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378" dirty="0">
                  <a:latin typeface="+mn-lt"/>
                </a:endParaRPr>
              </a:p>
            </p:txBody>
          </p:sp>
        </p:grp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940C6-CED0-5D0B-51D5-3728F45D9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9832" y="6356350"/>
            <a:ext cx="827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7DDF756-8E46-4286-B31C-B289893B28C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31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8" r:id="rId3"/>
    <p:sldLayoutId id="2147483671" r:id="rId4"/>
    <p:sldLayoutId id="2147483669" r:id="rId5"/>
    <p:sldLayoutId id="2147483667" r:id="rId6"/>
  </p:sldLayoutIdLst>
  <p:hf hdr="0" ftr="0" dt="0"/>
  <p:txStyles>
    <p:titleStyle>
      <a:lvl1pPr algn="l" defTabSz="685145" rtl="0" eaLnBrk="1" fontAlgn="base" hangingPunct="1">
        <a:spcBef>
          <a:spcPct val="0"/>
        </a:spcBef>
        <a:spcAft>
          <a:spcPct val="0"/>
        </a:spcAft>
        <a:tabLst>
          <a:tab pos="273329" algn="l"/>
        </a:tabLst>
        <a:defRPr sz="1454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2pPr>
      <a:lvl3pPr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3pPr>
      <a:lvl4pPr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4pPr>
      <a:lvl5pPr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5pPr>
      <a:lvl6pPr marL="349861"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6pPr>
      <a:lvl7pPr marL="699722"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7pPr>
      <a:lvl8pPr marL="1049582"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8pPr>
      <a:lvl9pPr marL="1399444" algn="l" defTabSz="685145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9pPr>
    </p:titleStyle>
    <p:bodyStyle>
      <a:lvl1pPr marL="0" indent="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224">
          <a:solidFill>
            <a:schemeClr val="tx1"/>
          </a:solidFill>
          <a:latin typeface="+mn-lt"/>
          <a:ea typeface="+mn-ea"/>
          <a:cs typeface="+mn-cs"/>
        </a:defRPr>
      </a:lvl1pPr>
      <a:lvl2pPr marL="148205" indent="-14699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•"/>
        <a:defRPr sz="1224">
          <a:solidFill>
            <a:schemeClr val="tx1"/>
          </a:solidFill>
          <a:latin typeface="+mn-lt"/>
        </a:defRPr>
      </a:lvl2pPr>
      <a:lvl3pPr marL="349861" indent="-200441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224">
          <a:solidFill>
            <a:schemeClr val="tx1"/>
          </a:solidFill>
          <a:latin typeface="+mn-lt"/>
        </a:defRPr>
      </a:lvl3pPr>
      <a:lvl4pPr marL="470126" indent="-119050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224">
          <a:solidFill>
            <a:schemeClr val="tx1"/>
          </a:solidFill>
          <a:latin typeface="+mn-lt"/>
        </a:defRPr>
      </a:lvl4pPr>
      <a:lvl5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>
          <a:solidFill>
            <a:schemeClr val="tx1"/>
          </a:solidFill>
          <a:latin typeface="+mn-lt"/>
        </a:defRPr>
      </a:lvl5pPr>
      <a:lvl6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>
          <a:solidFill>
            <a:schemeClr val="tx1"/>
          </a:solidFill>
          <a:latin typeface="+mn-lt"/>
        </a:defRPr>
      </a:lvl6pPr>
      <a:lvl7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>
          <a:solidFill>
            <a:schemeClr val="tx1"/>
          </a:solidFill>
          <a:latin typeface="+mn-lt"/>
        </a:defRPr>
      </a:lvl7pPr>
      <a:lvl8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>
          <a:solidFill>
            <a:schemeClr val="tx1"/>
          </a:solidFill>
          <a:latin typeface="+mn-lt"/>
        </a:defRPr>
      </a:lvl8pPr>
      <a:lvl9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1pPr>
      <a:lvl2pPr marL="349861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2pPr>
      <a:lvl3pPr marL="699722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3pPr>
      <a:lvl4pPr marL="1049582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4pPr>
      <a:lvl5pPr marL="1399444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5pPr>
      <a:lvl6pPr marL="1749305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6pPr>
      <a:lvl7pPr marL="2099165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7pPr>
      <a:lvl8pPr marL="2449026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8pPr>
      <a:lvl9pPr marL="2798887" algn="l" defTabSz="699722" rtl="0" eaLnBrk="1" latinLnBrk="0" hangingPunct="1">
        <a:defRPr sz="1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6.jpg"/><Relationship Id="rId7" Type="http://schemas.openxmlformats.org/officeDocument/2006/relationships/image" Target="../media/image41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A44DF-B48E-EEEE-E344-E1515FE5C018}"/>
              </a:ext>
            </a:extLst>
          </p:cNvPr>
          <p:cNvSpPr/>
          <p:nvPr/>
        </p:nvSpPr>
        <p:spPr bwMode="gray">
          <a:xfrm>
            <a:off x="0" y="4815069"/>
            <a:ext cx="12192000" cy="204293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E83A2CB-369C-405E-92D1-49E5ABBC92C4}"/>
              </a:ext>
            </a:extLst>
          </p:cNvPr>
          <p:cNvSpPr txBox="1"/>
          <p:nvPr/>
        </p:nvSpPr>
        <p:spPr>
          <a:xfrm>
            <a:off x="1961910" y="5015662"/>
            <a:ext cx="100236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8945" indent="-208945" algn="ctr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</a:pPr>
            <a:r>
              <a:rPr lang="fr-FR" sz="3200" b="1" i="1" noProof="0" dirty="0">
                <a:solidFill>
                  <a:schemeClr val="bg1"/>
                </a:solidFill>
                <a:latin typeface="Arial Narrow" panose="020B0606020202030204" pitchFamily="34" charset="0"/>
              </a:rPr>
              <a:t>GUIDE:</a:t>
            </a:r>
            <a:br>
              <a:rPr lang="fr-FR" sz="3200" b="1" i="1" noProof="0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fr-FR" sz="3200" b="1" i="1" noProof="0" dirty="0">
                <a:solidFill>
                  <a:schemeClr val="bg1"/>
                </a:solidFill>
                <a:latin typeface="Arial Narrow" panose="020B0606020202030204" pitchFamily="34" charset="0"/>
              </a:rPr>
              <a:t>Système METS : Monitoring of Equipment and </a:t>
            </a:r>
            <a:r>
              <a:rPr lang="fr-FR" sz="3200" b="1" i="1" noProof="0" dirty="0" err="1">
                <a:solidFill>
                  <a:schemeClr val="bg1"/>
                </a:solidFill>
                <a:latin typeface="Arial Narrow" panose="020B0606020202030204" pitchFamily="34" charset="0"/>
              </a:rPr>
              <a:t>Tracking</a:t>
            </a:r>
            <a:r>
              <a:rPr lang="fr-FR" sz="3200" b="1" i="1" noProof="0" dirty="0">
                <a:solidFill>
                  <a:schemeClr val="bg1"/>
                </a:solidFill>
                <a:latin typeface="Arial Narrow" panose="020B0606020202030204" pitchFamily="34" charset="0"/>
              </a:rPr>
              <a:t> System</a:t>
            </a:r>
          </a:p>
        </p:txBody>
      </p:sp>
      <p:pic>
        <p:nvPicPr>
          <p:cNvPr id="1026" name="Picture 2" descr="Monitoring icons for free download | Freepik">
            <a:extLst>
              <a:ext uri="{FF2B5EF4-FFF2-40B4-BE49-F238E27FC236}">
                <a16:creationId xmlns:a16="http://schemas.microsoft.com/office/drawing/2014/main" id="{538F9C3D-4FFF-167F-C065-A8F042821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88" y="5218219"/>
            <a:ext cx="1433254" cy="143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2FBD4B5-77EB-78DE-B4FA-806736917B84}"/>
              </a:ext>
            </a:extLst>
          </p:cNvPr>
          <p:cNvCxnSpPr>
            <a:cxnSpLocks/>
          </p:cNvCxnSpPr>
          <p:nvPr/>
        </p:nvCxnSpPr>
        <p:spPr>
          <a:xfrm>
            <a:off x="2446235" y="4267301"/>
            <a:ext cx="741527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linic examination set of flat medical equipment icons and isolated characters of medical specialists and patients vector illustration">
            <a:extLst>
              <a:ext uri="{FF2B5EF4-FFF2-40B4-BE49-F238E27FC236}">
                <a16:creationId xmlns:a16="http://schemas.microsoft.com/office/drawing/2014/main" id="{73AEFC81-C19E-3582-3169-8AF20BBD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26" y="1300072"/>
            <a:ext cx="5276947" cy="2967229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1091FE8-6FAC-78F3-D4E9-7EBB8DD2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70" y="206527"/>
            <a:ext cx="779502" cy="9005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39C00E-6443-92B3-0472-9F91D4CD0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2185" y="206527"/>
            <a:ext cx="902545" cy="8320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1DC5A96-E1C5-7627-EE49-4B2C68893EAA}"/>
              </a:ext>
            </a:extLst>
          </p:cNvPr>
          <p:cNvSpPr txBox="1"/>
          <p:nvPr/>
        </p:nvSpPr>
        <p:spPr>
          <a:xfrm>
            <a:off x="1044615" y="395188"/>
            <a:ext cx="36489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noProof="0" dirty="0"/>
              <a:t>MINISTERE DE LA SANTE </a:t>
            </a:r>
            <a:br>
              <a:rPr lang="fr-FR" sz="1400" b="1" noProof="0" dirty="0"/>
            </a:br>
            <a:r>
              <a:rPr lang="fr-FR" sz="1400" b="1" noProof="0" dirty="0"/>
              <a:t>ET DE L'HYGIENE PUBLIQUE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7033182-6799-CB4E-018A-70A76434C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2646" y="206527"/>
            <a:ext cx="1057730" cy="898184"/>
          </a:xfrm>
          <a:prstGeom prst="rect">
            <a:avLst/>
          </a:prstGeom>
        </p:spPr>
      </p:pic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9FAF76A7-44E0-56A2-8DB5-22A1DF546C5B}"/>
              </a:ext>
            </a:extLst>
          </p:cNvPr>
          <p:cNvSpPr/>
          <p:nvPr/>
        </p:nvSpPr>
        <p:spPr bwMode="gray">
          <a:xfrm>
            <a:off x="9497028" y="2401747"/>
            <a:ext cx="248736" cy="1027253"/>
          </a:xfrm>
          <a:prstGeom prst="chevron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CE4549C5-26D6-6F7C-4DDB-744E4955CB96}"/>
              </a:ext>
            </a:extLst>
          </p:cNvPr>
          <p:cNvSpPr/>
          <p:nvPr/>
        </p:nvSpPr>
        <p:spPr bwMode="gray">
          <a:xfrm>
            <a:off x="9861511" y="2401747"/>
            <a:ext cx="248736" cy="1027253"/>
          </a:xfrm>
          <a:prstGeom prst="chevron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96BFABB-5BFE-7694-4230-F49E1949A8B9}"/>
              </a:ext>
            </a:extLst>
          </p:cNvPr>
          <p:cNvSpPr/>
          <p:nvPr/>
        </p:nvSpPr>
        <p:spPr bwMode="gray">
          <a:xfrm rot="10800000">
            <a:off x="2032052" y="2401747"/>
            <a:ext cx="248736" cy="1027253"/>
          </a:xfrm>
          <a:prstGeom prst="chevron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33E9052A-70A0-0ED3-AE27-B65AA6572EE7}"/>
              </a:ext>
            </a:extLst>
          </p:cNvPr>
          <p:cNvSpPr/>
          <p:nvPr/>
        </p:nvSpPr>
        <p:spPr bwMode="gray">
          <a:xfrm rot="10800000">
            <a:off x="2396535" y="2401747"/>
            <a:ext cx="248736" cy="1027253"/>
          </a:xfrm>
          <a:prstGeom prst="chevron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</p:spTree>
    <p:extLst>
      <p:ext uri="{BB962C8B-B14F-4D97-AF65-F5344CB8AC3E}">
        <p14:creationId xmlns:p14="http://schemas.microsoft.com/office/powerpoint/2010/main" val="17164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9"/>
    </mc:Choice>
    <mc:Fallback xmlns="">
      <p:transition spd="slow" advTm="98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220899F-3490-89C8-9E4D-7381701D4E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10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9893B0A-537B-C742-9CE8-4BCA0068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Prérequis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5AFB74-3C69-B71E-12A5-3913D2A5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264" y="5352396"/>
            <a:ext cx="1145921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NB: La configuration initiale ne se fait qu’une seule fois, sauf en cas de changement de serveur ou d’utilisateur</a:t>
            </a:r>
          </a:p>
        </p:txBody>
      </p:sp>
      <p:pic>
        <p:nvPicPr>
          <p:cNvPr id="1027" name="Picture 3" descr="Android Phone Icon #390057 - Free Icons Library">
            <a:extLst>
              <a:ext uri="{FF2B5EF4-FFF2-40B4-BE49-F238E27FC236}">
                <a16:creationId xmlns:a16="http://schemas.microsoft.com/office/drawing/2014/main" id="{004091A1-4F1C-6F15-3AF5-07D279440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17953"/>
          <a:stretch>
            <a:fillRect/>
          </a:stretch>
        </p:blipFill>
        <p:spPr bwMode="auto">
          <a:xfrm>
            <a:off x="1602127" y="1743240"/>
            <a:ext cx="824697" cy="127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F259BC-1D1D-8C4F-D610-27523A8B0A2F}"/>
              </a:ext>
            </a:extLst>
          </p:cNvPr>
          <p:cNvSpPr txBox="1"/>
          <p:nvPr/>
        </p:nvSpPr>
        <p:spPr>
          <a:xfrm>
            <a:off x="2426823" y="1879808"/>
            <a:ext cx="18316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4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 smartphone ou une tablette </a:t>
            </a:r>
            <a:r>
              <a:rPr kumimoji="0" lang="fr-FR" sz="14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Android</a:t>
            </a:r>
          </a:p>
        </p:txBody>
      </p:sp>
      <p:pic>
        <p:nvPicPr>
          <p:cNvPr id="7" name="Picture 10" descr="KoboToolbox Logo &amp; Brand Assets (SVG, PNG and vector) - Brandfetch">
            <a:extLst>
              <a:ext uri="{FF2B5EF4-FFF2-40B4-BE49-F238E27FC236}">
                <a16:creationId xmlns:a16="http://schemas.microsoft.com/office/drawing/2014/main" id="{19BDB73E-EF0E-1655-D3B0-1A977AF62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9" t="15184" r="23957" b="15839"/>
          <a:stretch/>
        </p:blipFill>
        <p:spPr bwMode="auto">
          <a:xfrm>
            <a:off x="1624020" y="3676912"/>
            <a:ext cx="802803" cy="107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1E49E0E-9584-07AB-B1DB-7B285A89EEF6}"/>
              </a:ext>
            </a:extLst>
          </p:cNvPr>
          <p:cNvSpPr txBox="1"/>
          <p:nvPr/>
        </p:nvSpPr>
        <p:spPr>
          <a:xfrm>
            <a:off x="2426822" y="3845256"/>
            <a:ext cx="27369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400" noProof="0" dirty="0">
                <a:latin typeface="Arial" panose="020B0604020202020204" pitchFamily="34" charset="0"/>
              </a:rPr>
              <a:t>L’application </a:t>
            </a:r>
            <a:r>
              <a:rPr lang="fr-FR" sz="1400" b="1" noProof="0" dirty="0" err="1">
                <a:latin typeface="Arial" panose="020B0604020202020204" pitchFamily="34" charset="0"/>
              </a:rPr>
              <a:t>KoboCollect</a:t>
            </a:r>
            <a:r>
              <a:rPr lang="fr-FR" sz="1400" noProof="0" dirty="0">
                <a:latin typeface="Arial" panose="020B0604020202020204" pitchFamily="34" charset="0"/>
              </a:rPr>
              <a:t>, téléchargeable gratuitement sur le </a:t>
            </a:r>
            <a:r>
              <a:rPr lang="fr-FR" sz="1400" b="1" noProof="0" dirty="0">
                <a:latin typeface="Arial" panose="020B0604020202020204" pitchFamily="34" charset="0"/>
              </a:rPr>
              <a:t>Google Play Store</a:t>
            </a:r>
            <a:endParaRPr kumimoji="0" lang="fr-FR" sz="14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Internet connection - Free computer icons">
            <a:extLst>
              <a:ext uri="{FF2B5EF4-FFF2-40B4-BE49-F238E27FC236}">
                <a16:creationId xmlns:a16="http://schemas.microsoft.com/office/drawing/2014/main" id="{B3303BD4-B706-3A55-01E0-CCCEAA03B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40" y="1743240"/>
            <a:ext cx="1203181" cy="127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1A0873-9459-D5FB-8077-77136E128354}"/>
              </a:ext>
            </a:extLst>
          </p:cNvPr>
          <p:cNvSpPr txBox="1"/>
          <p:nvPr/>
        </p:nvSpPr>
        <p:spPr>
          <a:xfrm>
            <a:off x="7683521" y="1703946"/>
            <a:ext cx="41160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400" noProof="0" dirty="0">
                <a:latin typeface="Arial" panose="020B0604020202020204" pitchFamily="34" charset="0"/>
              </a:rPr>
              <a:t>Une </a:t>
            </a:r>
            <a:r>
              <a:rPr lang="fr-FR" sz="1400" b="1" noProof="0" dirty="0">
                <a:latin typeface="Arial" panose="020B0604020202020204" pitchFamily="34" charset="0"/>
              </a:rPr>
              <a:t>connexion Internet temporaire</a:t>
            </a:r>
            <a:r>
              <a:rPr lang="fr-FR" sz="1400" noProof="0" dirty="0">
                <a:latin typeface="Arial" panose="020B0604020202020204" pitchFamily="34" charset="0"/>
              </a:rPr>
              <a:t> (Wi-Fi ou données mobiles) pour configurer l’application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latin typeface="Arial" panose="020B0604020202020204" pitchFamily="34" charset="0"/>
              </a:rPr>
              <a:t>La capacité hors ligne dépend de la mémoire disponible sur le téléphone ; une soumission pèse environ en moyenne 0,5 Mo (Photo + texte + GPS).</a:t>
            </a:r>
            <a:endParaRPr lang="fr-FR" sz="1400" noProof="0" dirty="0">
              <a:latin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09B944-60AA-9BE7-BA97-022D858AE937}"/>
              </a:ext>
            </a:extLst>
          </p:cNvPr>
          <p:cNvSpPr txBox="1"/>
          <p:nvPr/>
        </p:nvSpPr>
        <p:spPr>
          <a:xfrm>
            <a:off x="7683521" y="3522090"/>
            <a:ext cx="42039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400" noProof="0" dirty="0">
                <a:latin typeface="Arial" panose="020B0604020202020204" pitchFamily="34" charset="0"/>
              </a:rPr>
              <a:t>Les </a:t>
            </a:r>
            <a:r>
              <a:rPr lang="fr-FR" sz="1400" b="1" noProof="0" dirty="0">
                <a:latin typeface="Arial" panose="020B0604020202020204" pitchFamily="34" charset="0"/>
              </a:rPr>
              <a:t>identifiants d’accès</a:t>
            </a:r>
            <a:r>
              <a:rPr lang="fr-FR" sz="1400" noProof="0" dirty="0">
                <a:latin typeface="Arial" panose="020B0604020202020204" pitchFamily="34" charset="0"/>
              </a:rPr>
              <a:t> fournis par l’administrateur sous format QR-CODE.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fr-F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</a:t>
            </a:r>
            <a:r>
              <a:rPr lang="fr-FR" sz="1400" dirty="0">
                <a:latin typeface="Arial" panose="020B0604020202020204" pitchFamily="34" charset="0"/>
              </a:rPr>
              <a:t> code est un fichier image transmise à la direction régionale et sert à identifier et permettre l’accès aux formulaires par les utilisateurs </a:t>
            </a:r>
            <a:endParaRPr kumimoji="0" lang="fr-FR" sz="14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5A8F143-E403-E987-B83E-A952C1D0B100}"/>
              </a:ext>
            </a:extLst>
          </p:cNvPr>
          <p:cNvSpPr/>
          <p:nvPr/>
        </p:nvSpPr>
        <p:spPr bwMode="gray">
          <a:xfrm>
            <a:off x="1034966" y="2164197"/>
            <a:ext cx="474562" cy="47456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600" b="1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C0824DD-E768-891A-33AB-F2759BB1374B}"/>
              </a:ext>
            </a:extLst>
          </p:cNvPr>
          <p:cNvSpPr/>
          <p:nvPr/>
        </p:nvSpPr>
        <p:spPr bwMode="gray">
          <a:xfrm>
            <a:off x="1034966" y="4039770"/>
            <a:ext cx="474562" cy="47456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600" b="1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1032195-1596-6106-BB8F-FDFB58AD7F81}"/>
              </a:ext>
            </a:extLst>
          </p:cNvPr>
          <p:cNvSpPr/>
          <p:nvPr/>
        </p:nvSpPr>
        <p:spPr bwMode="gray">
          <a:xfrm>
            <a:off x="5829157" y="4039770"/>
            <a:ext cx="474562" cy="47456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600" b="1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AB215D0-B5F2-9B11-8E80-F88A2207FD1D}"/>
              </a:ext>
            </a:extLst>
          </p:cNvPr>
          <p:cNvSpPr/>
          <p:nvPr/>
        </p:nvSpPr>
        <p:spPr bwMode="gray">
          <a:xfrm>
            <a:off x="5829157" y="2164197"/>
            <a:ext cx="474562" cy="47456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600" b="1" noProof="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33" name="Picture 9" descr="Qr code - Free technology icons">
            <a:extLst>
              <a:ext uri="{FF2B5EF4-FFF2-40B4-BE49-F238E27FC236}">
                <a16:creationId xmlns:a16="http://schemas.microsoft.com/office/drawing/2014/main" id="{A9177B85-8574-4FFB-1170-E5A7AC24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781" y="3772688"/>
            <a:ext cx="888297" cy="88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35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9776C3-C002-5845-7865-94DEAE43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Installation et configuration</a:t>
            </a:r>
          </a:p>
        </p:txBody>
      </p:sp>
      <p:pic>
        <p:nvPicPr>
          <p:cNvPr id="30" name="Image 29" descr="Une image contenant texte, capture d’écran, Système d’exploitation, logiciel&#10;&#10;Le contenu généré par l’IA peut être incorrect.">
            <a:extLst>
              <a:ext uri="{FF2B5EF4-FFF2-40B4-BE49-F238E27FC236}">
                <a16:creationId xmlns:a16="http://schemas.microsoft.com/office/drawing/2014/main" id="{1E23DE07-4DC8-4C3E-9162-83FEA1EB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13" b="42044"/>
          <a:stretch>
            <a:fillRect/>
          </a:stretch>
        </p:blipFill>
        <p:spPr>
          <a:xfrm>
            <a:off x="244955" y="1270000"/>
            <a:ext cx="2281868" cy="161320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A52044E1-10A5-C446-7F4D-C332436DD993}"/>
              </a:ext>
            </a:extLst>
          </p:cNvPr>
          <p:cNvSpPr txBox="1"/>
          <p:nvPr/>
        </p:nvSpPr>
        <p:spPr>
          <a:xfrm>
            <a:off x="152326" y="2947758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noProof="0" dirty="0"/>
              <a:t>1. Ouvrir Play Store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0CFCCD3-9B46-FFCA-4EED-393DD0FA9CF9}"/>
              </a:ext>
            </a:extLst>
          </p:cNvPr>
          <p:cNvSpPr/>
          <p:nvPr/>
        </p:nvSpPr>
        <p:spPr bwMode="gray">
          <a:xfrm>
            <a:off x="1899920" y="1986280"/>
            <a:ext cx="589280" cy="73660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pic>
        <p:nvPicPr>
          <p:cNvPr id="34" name="Image 33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6851E64-4B51-45DC-4DC0-2D54DAE3B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" b="78210"/>
          <a:stretch>
            <a:fillRect/>
          </a:stretch>
        </p:blipFill>
        <p:spPr>
          <a:xfrm>
            <a:off x="3036542" y="1269999"/>
            <a:ext cx="2612417" cy="1613206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40B9844-44EA-4247-F697-878B63E48761}"/>
              </a:ext>
            </a:extLst>
          </p:cNvPr>
          <p:cNvSpPr txBox="1"/>
          <p:nvPr/>
        </p:nvSpPr>
        <p:spPr>
          <a:xfrm>
            <a:off x="2960343" y="2947758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noProof="0" dirty="0"/>
              <a:t>2. Rechercher “</a:t>
            </a:r>
            <a:r>
              <a:rPr lang="fr-FR" sz="1400" b="1" noProof="0" dirty="0" err="1"/>
              <a:t>Kobocollect</a:t>
            </a:r>
            <a:r>
              <a:rPr lang="fr-FR" sz="1400" b="1" noProof="0" dirty="0"/>
              <a:t>”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194F608-4DE5-E2C8-80E1-BF7C128D3FDE}"/>
              </a:ext>
            </a:extLst>
          </p:cNvPr>
          <p:cNvSpPr/>
          <p:nvPr/>
        </p:nvSpPr>
        <p:spPr bwMode="gray">
          <a:xfrm>
            <a:off x="3093719" y="1346200"/>
            <a:ext cx="2494281" cy="43180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pic>
        <p:nvPicPr>
          <p:cNvPr id="37" name="Image 36" descr="Une image contenant texte, capture d’écran, logiciel, multimédia&#10;&#10;Le contenu généré par l’IA peut être incorrect.">
            <a:extLst>
              <a:ext uri="{FF2B5EF4-FFF2-40B4-BE49-F238E27FC236}">
                <a16:creationId xmlns:a16="http://schemas.microsoft.com/office/drawing/2014/main" id="{6808862F-2A3B-7EA2-8154-B4AB1B95C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" b="73530"/>
          <a:stretch>
            <a:fillRect/>
          </a:stretch>
        </p:blipFill>
        <p:spPr>
          <a:xfrm>
            <a:off x="6158677" y="1269998"/>
            <a:ext cx="2612417" cy="1613206"/>
          </a:xfrm>
          <a:prstGeom prst="rect">
            <a:avLst/>
          </a:prstGeom>
        </p:spPr>
      </p:pic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F8BDA46-33DE-4D73-FA95-664713E0F023}"/>
              </a:ext>
            </a:extLst>
          </p:cNvPr>
          <p:cNvSpPr/>
          <p:nvPr/>
        </p:nvSpPr>
        <p:spPr bwMode="gray">
          <a:xfrm>
            <a:off x="7797800" y="1879597"/>
            <a:ext cx="929640" cy="43180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977D79C-9D89-303D-8C61-C0AA2A3CB690}"/>
              </a:ext>
            </a:extLst>
          </p:cNvPr>
          <p:cNvSpPr txBox="1"/>
          <p:nvPr/>
        </p:nvSpPr>
        <p:spPr>
          <a:xfrm>
            <a:off x="6094703" y="2947758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noProof="0" dirty="0"/>
              <a:t>3. Installer en cliquant “Installer”</a:t>
            </a:r>
          </a:p>
        </p:txBody>
      </p:sp>
      <p:pic>
        <p:nvPicPr>
          <p:cNvPr id="40" name="Image 39" descr="Une image contenant texte, capture d’écran, multimédia, Téléphone mobile&#10;&#10;Le contenu généré par l’IA peut être incorrect.">
            <a:extLst>
              <a:ext uri="{FF2B5EF4-FFF2-40B4-BE49-F238E27FC236}">
                <a16:creationId xmlns:a16="http://schemas.microsoft.com/office/drawing/2014/main" id="{3B8B1534-790E-6DE0-F372-013E4DA29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1" r="26353" b="62764"/>
          <a:stretch>
            <a:fillRect/>
          </a:stretch>
        </p:blipFill>
        <p:spPr>
          <a:xfrm>
            <a:off x="9245252" y="1269998"/>
            <a:ext cx="2652108" cy="1661674"/>
          </a:xfrm>
          <a:prstGeom prst="rect">
            <a:avLst/>
          </a:prstGeom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06D1073D-7A30-8AD8-EFF9-132EF885EC82}"/>
              </a:ext>
            </a:extLst>
          </p:cNvPr>
          <p:cNvSpPr/>
          <p:nvPr/>
        </p:nvSpPr>
        <p:spPr bwMode="gray">
          <a:xfrm>
            <a:off x="10147126" y="1508758"/>
            <a:ext cx="929640" cy="1214122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E9383AC-3E70-A437-2DD3-72FDD34CB8A8}"/>
              </a:ext>
            </a:extLst>
          </p:cNvPr>
          <p:cNvSpPr txBox="1"/>
          <p:nvPr/>
        </p:nvSpPr>
        <p:spPr>
          <a:xfrm>
            <a:off x="9231600" y="2947758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noProof="0" dirty="0"/>
              <a:t>4. Ouvrir “</a:t>
            </a:r>
            <a:r>
              <a:rPr lang="fr-FR" sz="1400" b="1" noProof="0" dirty="0" err="1"/>
              <a:t>KoboCollect</a:t>
            </a:r>
            <a:r>
              <a:rPr lang="fr-FR" sz="1400" b="1" noProof="0" dirty="0"/>
              <a:t>”</a:t>
            </a:r>
          </a:p>
        </p:txBody>
      </p:sp>
      <p:pic>
        <p:nvPicPr>
          <p:cNvPr id="43" name="Image 42" descr="Une image contenant texte, capture d’écran, Police, graphisme&#10;&#10;Le contenu généré par l’IA peut être incorrect.">
            <a:extLst>
              <a:ext uri="{FF2B5EF4-FFF2-40B4-BE49-F238E27FC236}">
                <a16:creationId xmlns:a16="http://schemas.microsoft.com/office/drawing/2014/main" id="{37CB1C57-5971-EC86-C750-A835BF647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6" b="21911"/>
          <a:stretch>
            <a:fillRect/>
          </a:stretch>
        </p:blipFill>
        <p:spPr>
          <a:xfrm>
            <a:off x="9245252" y="4196080"/>
            <a:ext cx="2655091" cy="184912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EBF5E3C-A1D5-AFA1-D890-EAC194040F3E}"/>
              </a:ext>
            </a:extLst>
          </p:cNvPr>
          <p:cNvSpPr txBox="1"/>
          <p:nvPr/>
        </p:nvSpPr>
        <p:spPr>
          <a:xfrm>
            <a:off x="9231600" y="6085392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noProof="0" dirty="0"/>
              <a:t>5. Configurer par QR code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C40516A9-523D-4027-E877-43D7CE07A70B}"/>
              </a:ext>
            </a:extLst>
          </p:cNvPr>
          <p:cNvSpPr/>
          <p:nvPr/>
        </p:nvSpPr>
        <p:spPr bwMode="gray">
          <a:xfrm>
            <a:off x="9456877" y="4454563"/>
            <a:ext cx="1983283" cy="43180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38BA66BC-E763-D727-1CF4-BED4F9974FBB}"/>
              </a:ext>
            </a:extLst>
          </p:cNvPr>
          <p:cNvSpPr/>
          <p:nvPr/>
        </p:nvSpPr>
        <p:spPr bwMode="gray">
          <a:xfrm>
            <a:off x="2664076" y="1986280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F587691E-1545-5993-BBBF-93A7EE84C061}"/>
              </a:ext>
            </a:extLst>
          </p:cNvPr>
          <p:cNvSpPr/>
          <p:nvPr/>
        </p:nvSpPr>
        <p:spPr bwMode="gray">
          <a:xfrm>
            <a:off x="5809362" y="1986280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56C396D8-D4DE-10D0-08A2-B17A3412908A}"/>
              </a:ext>
            </a:extLst>
          </p:cNvPr>
          <p:cNvSpPr/>
          <p:nvPr/>
        </p:nvSpPr>
        <p:spPr bwMode="gray">
          <a:xfrm>
            <a:off x="8907365" y="1986280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pic>
        <p:nvPicPr>
          <p:cNvPr id="49" name="Image 48" descr="Une image contenant texte, capture d’écran, Logiciel multimédia, logiciel&#10;&#10;Le contenu généré par l’IA peut être incorrect.">
            <a:extLst>
              <a:ext uri="{FF2B5EF4-FFF2-40B4-BE49-F238E27FC236}">
                <a16:creationId xmlns:a16="http://schemas.microsoft.com/office/drawing/2014/main" id="{7F51D90D-9B7E-1731-6A4D-958E4D02B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7" b="53040"/>
          <a:stretch>
            <a:fillRect/>
          </a:stretch>
        </p:blipFill>
        <p:spPr>
          <a:xfrm>
            <a:off x="6158677" y="4192000"/>
            <a:ext cx="2609706" cy="185320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103F875F-0598-BEC4-DC8B-70AFD79CB142}"/>
              </a:ext>
            </a:extLst>
          </p:cNvPr>
          <p:cNvSpPr txBox="1"/>
          <p:nvPr/>
        </p:nvSpPr>
        <p:spPr>
          <a:xfrm>
            <a:off x="6158677" y="6085391"/>
            <a:ext cx="269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noProof="0" dirty="0"/>
              <a:t>6. Scannez le QR qui vous a été attribué</a:t>
            </a:r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0A1D7231-E192-60C1-D17F-645DB337DADC}"/>
              </a:ext>
            </a:extLst>
          </p:cNvPr>
          <p:cNvSpPr/>
          <p:nvPr/>
        </p:nvSpPr>
        <p:spPr bwMode="gray">
          <a:xfrm rot="10800000">
            <a:off x="8907364" y="4970781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0FAD1140-1EF2-842B-A481-1934A5268D41}"/>
              </a:ext>
            </a:extLst>
          </p:cNvPr>
          <p:cNvSpPr/>
          <p:nvPr/>
        </p:nvSpPr>
        <p:spPr bwMode="gray">
          <a:xfrm rot="10800000">
            <a:off x="5809362" y="4970781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pic>
        <p:nvPicPr>
          <p:cNvPr id="58" name="Image 57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B7DB00A3-EFDD-A6E4-491D-181809028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 b="40104"/>
          <a:stretch>
            <a:fillRect/>
          </a:stretch>
        </p:blipFill>
        <p:spPr>
          <a:xfrm>
            <a:off x="3036542" y="3429000"/>
            <a:ext cx="2612417" cy="3179611"/>
          </a:xfrm>
          <a:prstGeom prst="rect">
            <a:avLst/>
          </a:prstGeom>
        </p:spPr>
      </p:pic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7687E7CE-8E68-8DD9-3BB2-462EBDCCC292}"/>
              </a:ext>
            </a:extLst>
          </p:cNvPr>
          <p:cNvSpPr/>
          <p:nvPr/>
        </p:nvSpPr>
        <p:spPr bwMode="gray">
          <a:xfrm rot="5400000">
            <a:off x="10602434" y="3513566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AECA1D6-6D7A-FE9C-C2ED-23BEA627F140}"/>
              </a:ext>
            </a:extLst>
          </p:cNvPr>
          <p:cNvSpPr txBox="1"/>
          <p:nvPr/>
        </p:nvSpPr>
        <p:spPr>
          <a:xfrm>
            <a:off x="179421" y="4649473"/>
            <a:ext cx="2696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noProof="0" dirty="0"/>
              <a:t>7. Bravo vous avez configuré “</a:t>
            </a:r>
            <a:r>
              <a:rPr lang="fr-FR" sz="1400" b="1" noProof="0" dirty="0" err="1"/>
              <a:t>KoboCollect</a:t>
            </a:r>
            <a:r>
              <a:rPr lang="fr-FR" sz="1400" b="1" noProof="0" dirty="0"/>
              <a:t>” et tout est prêt pour envoyer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171690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AAB6C942-2B41-0B81-F8D7-861E22CFC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96"/>
          <a:stretch>
            <a:fillRect/>
          </a:stretch>
        </p:blipFill>
        <p:spPr>
          <a:xfrm>
            <a:off x="10134748" y="1391918"/>
            <a:ext cx="1667319" cy="215728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78359-2D53-5282-13EF-A39677811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12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9489AED-4861-993C-DC78-1BD4A771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Remplir et envoyer un formulaire</a:t>
            </a:r>
          </a:p>
        </p:txBody>
      </p:sp>
      <p:pic>
        <p:nvPicPr>
          <p:cNvPr id="4" name="Image 3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C64082D9-5D90-BF61-D387-719186AD0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 b="40104"/>
          <a:stretch>
            <a:fillRect/>
          </a:stretch>
        </p:blipFill>
        <p:spPr>
          <a:xfrm>
            <a:off x="364462" y="1391920"/>
            <a:ext cx="1772457" cy="2157283"/>
          </a:xfrm>
          <a:prstGeom prst="rect">
            <a:avLst/>
          </a:prstGeom>
        </p:spPr>
      </p:pic>
      <p:pic>
        <p:nvPicPr>
          <p:cNvPr id="5" name="Image 4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24C1D01C-3765-D916-D161-98E6E5BE2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7" b="22867"/>
          <a:stretch>
            <a:fillRect/>
          </a:stretch>
        </p:blipFill>
        <p:spPr>
          <a:xfrm>
            <a:off x="7828808" y="1391918"/>
            <a:ext cx="1772457" cy="2157283"/>
          </a:xfrm>
          <a:prstGeom prst="rect">
            <a:avLst/>
          </a:prstGeom>
        </p:spPr>
      </p:pic>
      <p:pic>
        <p:nvPicPr>
          <p:cNvPr id="7" name="Image 6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8F24D1D1-BD67-87C4-9EB2-B1DC55444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44"/>
          <a:stretch>
            <a:fillRect/>
          </a:stretch>
        </p:blipFill>
        <p:spPr>
          <a:xfrm>
            <a:off x="2663783" y="1391918"/>
            <a:ext cx="1635503" cy="21572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1D62474-62B5-1835-ED6F-21931BC30E80}"/>
              </a:ext>
            </a:extLst>
          </p:cNvPr>
          <p:cNvSpPr txBox="1"/>
          <p:nvPr/>
        </p:nvSpPr>
        <p:spPr>
          <a:xfrm>
            <a:off x="364462" y="3549203"/>
            <a:ext cx="1955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noProof="0" dirty="0"/>
              <a:t>1. Remplir un formulaire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61E6989-6BBC-6357-ADC2-BAB6EF89F1CD}"/>
              </a:ext>
            </a:extLst>
          </p:cNvPr>
          <p:cNvSpPr/>
          <p:nvPr/>
        </p:nvSpPr>
        <p:spPr bwMode="gray">
          <a:xfrm>
            <a:off x="403108" y="1728310"/>
            <a:ext cx="1723651" cy="294925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223509-9EED-AD32-8021-22BF10A6E744}"/>
              </a:ext>
            </a:extLst>
          </p:cNvPr>
          <p:cNvSpPr txBox="1"/>
          <p:nvPr/>
        </p:nvSpPr>
        <p:spPr>
          <a:xfrm>
            <a:off x="2623143" y="35492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noProof="0" dirty="0"/>
              <a:t>2. Choisir le formulaire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DBA6C92-E70B-A5C4-C89B-6C6BC2EF2D84}"/>
              </a:ext>
            </a:extLst>
          </p:cNvPr>
          <p:cNvSpPr/>
          <p:nvPr/>
        </p:nvSpPr>
        <p:spPr bwMode="gray">
          <a:xfrm>
            <a:off x="2718516" y="1836241"/>
            <a:ext cx="1512824" cy="47719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pic>
        <p:nvPicPr>
          <p:cNvPr id="12" name="Image 11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0466B2AE-940F-688D-142B-EE729FEE0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33"/>
          <a:stretch>
            <a:fillRect/>
          </a:stretch>
        </p:blipFill>
        <p:spPr>
          <a:xfrm>
            <a:off x="4819871" y="1391918"/>
            <a:ext cx="2454676" cy="215728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08EF113-1195-DF5E-D741-FEFBD3692B0E}"/>
              </a:ext>
            </a:extLst>
          </p:cNvPr>
          <p:cNvSpPr txBox="1"/>
          <p:nvPr/>
        </p:nvSpPr>
        <p:spPr>
          <a:xfrm>
            <a:off x="4819871" y="3549203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noProof="0" dirty="0"/>
              <a:t>3. Remplir tout le formulaire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1D75F9-55AA-F5C9-521E-98DE11B9EDBF}"/>
              </a:ext>
            </a:extLst>
          </p:cNvPr>
          <p:cNvSpPr txBox="1"/>
          <p:nvPr/>
        </p:nvSpPr>
        <p:spPr>
          <a:xfrm>
            <a:off x="7795132" y="3549203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noProof="0" dirty="0"/>
              <a:t>3. Finaliser le remplissage </a:t>
            </a:r>
            <a:br>
              <a:rPr lang="fr-FR" sz="1200" b="1" noProof="0" dirty="0"/>
            </a:br>
            <a:r>
              <a:rPr lang="fr-FR" sz="1200" b="1" noProof="0" dirty="0"/>
              <a:t>si aucune erreur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B3D930A-5C7C-21B5-49F6-0713C284D9A0}"/>
              </a:ext>
            </a:extLst>
          </p:cNvPr>
          <p:cNvSpPr txBox="1"/>
          <p:nvPr/>
        </p:nvSpPr>
        <p:spPr>
          <a:xfrm>
            <a:off x="10098062" y="3551611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noProof="0" dirty="0"/>
              <a:t>4. Envoyer les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7088078-EF97-585B-A619-56C989545E3E}"/>
              </a:ext>
            </a:extLst>
          </p:cNvPr>
          <p:cNvSpPr/>
          <p:nvPr/>
        </p:nvSpPr>
        <p:spPr bwMode="gray">
          <a:xfrm>
            <a:off x="10098062" y="2486648"/>
            <a:ext cx="1723651" cy="294925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pic>
        <p:nvPicPr>
          <p:cNvPr id="19" name="Image 18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FC174ED2-DD5B-6F1E-5DC0-03BABD018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33"/>
          <a:stretch>
            <a:fillRect/>
          </a:stretch>
        </p:blipFill>
        <p:spPr>
          <a:xfrm>
            <a:off x="9251800" y="4149083"/>
            <a:ext cx="1946858" cy="1541911"/>
          </a:xfrm>
          <a:prstGeom prst="rect">
            <a:avLst/>
          </a:prstGeom>
        </p:spPr>
      </p:pic>
      <p:pic>
        <p:nvPicPr>
          <p:cNvPr id="23" name="Image 2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0056855F-12A0-12A7-1AE4-7E94D6F6E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2" b="38132"/>
          <a:stretch>
            <a:fillRect/>
          </a:stretch>
        </p:blipFill>
        <p:spPr>
          <a:xfrm>
            <a:off x="5664451" y="4314000"/>
            <a:ext cx="3046349" cy="1944541"/>
          </a:xfrm>
          <a:prstGeom prst="rect">
            <a:avLst/>
          </a:prstGeom>
        </p:spPr>
      </p:pic>
      <p:pic>
        <p:nvPicPr>
          <p:cNvPr id="26" name="Image 25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A6FF1C51-2BF3-47FE-ABDF-8ED8E71969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93"/>
          <a:stretch>
            <a:fillRect/>
          </a:stretch>
        </p:blipFill>
        <p:spPr>
          <a:xfrm>
            <a:off x="9251800" y="5669900"/>
            <a:ext cx="1946858" cy="71564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3097294-2954-E0ED-FCFB-4F539DCB7448}"/>
              </a:ext>
            </a:extLst>
          </p:cNvPr>
          <p:cNvSpPr txBox="1"/>
          <p:nvPr/>
        </p:nvSpPr>
        <p:spPr>
          <a:xfrm>
            <a:off x="9191333" y="6396335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noProof="0" dirty="0"/>
              <a:t>5. Sélectionnez les </a:t>
            </a:r>
            <a:r>
              <a:rPr lang="fr-FR" sz="1200" b="1" noProof="0" dirty="0" err="1"/>
              <a:t>fomulaires</a:t>
            </a:r>
            <a:br>
              <a:rPr lang="fr-FR" sz="1200" b="1" noProof="0" dirty="0"/>
            </a:br>
            <a:r>
              <a:rPr lang="fr-FR" sz="1200" b="1" noProof="0" dirty="0"/>
              <a:t>et envoyer les données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A03CA57-66FE-3E9A-5ABB-C4F233D20A27}"/>
              </a:ext>
            </a:extLst>
          </p:cNvPr>
          <p:cNvSpPr/>
          <p:nvPr/>
        </p:nvSpPr>
        <p:spPr bwMode="gray">
          <a:xfrm>
            <a:off x="10159509" y="5754139"/>
            <a:ext cx="1039149" cy="395856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7899036F-4724-3598-E514-2AF05E4AA9AC}"/>
              </a:ext>
            </a:extLst>
          </p:cNvPr>
          <p:cNvSpPr/>
          <p:nvPr/>
        </p:nvSpPr>
        <p:spPr bwMode="gray">
          <a:xfrm>
            <a:off x="10784349" y="4781533"/>
            <a:ext cx="351011" cy="294925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CB616AD-7234-B4B0-9476-62052FDE9EA5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10601960" y="5076458"/>
            <a:ext cx="357895" cy="6776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1EA54D6F-E3B8-6A16-6D85-E410F4B84842}"/>
              </a:ext>
            </a:extLst>
          </p:cNvPr>
          <p:cNvSpPr/>
          <p:nvPr/>
        </p:nvSpPr>
        <p:spPr bwMode="gray">
          <a:xfrm>
            <a:off x="8656454" y="3077677"/>
            <a:ext cx="944812" cy="406089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26E0C61-9F7D-C9EB-11A3-B2CA9D607608}"/>
              </a:ext>
            </a:extLst>
          </p:cNvPr>
          <p:cNvSpPr txBox="1"/>
          <p:nvPr/>
        </p:nvSpPr>
        <p:spPr>
          <a:xfrm>
            <a:off x="5712126" y="6396335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noProof="0" dirty="0"/>
              <a:t>6. Bravo vous avez envoyé les données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533AFDE0-464A-550F-6B98-EDD6D608F4B8}"/>
              </a:ext>
            </a:extLst>
          </p:cNvPr>
          <p:cNvSpPr/>
          <p:nvPr/>
        </p:nvSpPr>
        <p:spPr bwMode="gray">
          <a:xfrm>
            <a:off x="2297459" y="2320703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F01A7599-0702-97D6-9DC5-06FCA68477FA}"/>
              </a:ext>
            </a:extLst>
          </p:cNvPr>
          <p:cNvSpPr/>
          <p:nvPr/>
        </p:nvSpPr>
        <p:spPr bwMode="gray">
          <a:xfrm>
            <a:off x="4453547" y="2320703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E05EAEC1-A8DA-5643-EA8F-E3A6F0CD386C}"/>
              </a:ext>
            </a:extLst>
          </p:cNvPr>
          <p:cNvSpPr/>
          <p:nvPr/>
        </p:nvSpPr>
        <p:spPr bwMode="gray">
          <a:xfrm>
            <a:off x="7453125" y="2320703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A2E60E34-E972-C660-667B-047F7EC5CB84}"/>
              </a:ext>
            </a:extLst>
          </p:cNvPr>
          <p:cNvSpPr/>
          <p:nvPr/>
        </p:nvSpPr>
        <p:spPr bwMode="gray">
          <a:xfrm>
            <a:off x="9773971" y="2320703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147FA5A2-F3EE-77EE-4EA4-B991A202910B}"/>
              </a:ext>
            </a:extLst>
          </p:cNvPr>
          <p:cNvSpPr/>
          <p:nvPr/>
        </p:nvSpPr>
        <p:spPr bwMode="gray">
          <a:xfrm rot="7221617">
            <a:off x="10776032" y="3856780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59F9D7CE-036B-AB16-ADE5-3F5930E8108F}"/>
              </a:ext>
            </a:extLst>
          </p:cNvPr>
          <p:cNvSpPr/>
          <p:nvPr/>
        </p:nvSpPr>
        <p:spPr bwMode="gray">
          <a:xfrm rot="10800000">
            <a:off x="8866900" y="5115581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</p:spTree>
    <p:extLst>
      <p:ext uri="{BB962C8B-B14F-4D97-AF65-F5344CB8AC3E}">
        <p14:creationId xmlns:p14="http://schemas.microsoft.com/office/powerpoint/2010/main" val="3751725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CCB3D-2575-F547-16CF-307F1B11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A2A728-7724-7933-E6A1-2EE0758C8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13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3F35EBF-479E-9396-3549-B8B35626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6656"/>
            <a:ext cx="12192000" cy="624688"/>
          </a:xfrm>
        </p:spPr>
        <p:txBody>
          <a:bodyPr/>
          <a:lstStyle/>
          <a:p>
            <a:r>
              <a:rPr lang="fr-FR" noProof="0" dirty="0"/>
              <a:t>FORMULAIRES A RENSEIGNER</a:t>
            </a:r>
          </a:p>
        </p:txBody>
      </p:sp>
    </p:spTree>
    <p:extLst>
      <p:ext uri="{BB962C8B-B14F-4D97-AF65-F5344CB8AC3E}">
        <p14:creationId xmlns:p14="http://schemas.microsoft.com/office/powerpoint/2010/main" val="48450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1D90DD-DD2B-E1BC-FF46-DA6EB8DD3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14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39DF26A-FAD7-71C4-AFA7-DCB2A3A7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Formulaire: Gestion des  stocks et livraisons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7DB6F01-2AB8-75B6-F0A2-C7DB0D1B3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42586"/>
              </p:ext>
            </p:extLst>
          </p:nvPr>
        </p:nvGraphicFramePr>
        <p:xfrm>
          <a:off x="365761" y="1381760"/>
          <a:ext cx="11521720" cy="4638040"/>
        </p:xfrm>
        <a:graphic>
          <a:graphicData uri="http://schemas.openxmlformats.org/drawingml/2006/table">
            <a:tbl>
              <a:tblPr/>
              <a:tblGrid>
                <a:gridCol w="2016800">
                  <a:extLst>
                    <a:ext uri="{9D8B030D-6E8A-4147-A177-3AD203B41FA5}">
                      <a16:colId xmlns:a16="http://schemas.microsoft.com/office/drawing/2014/main" val="2750140484"/>
                    </a:ext>
                  </a:extLst>
                </a:gridCol>
                <a:gridCol w="4393030">
                  <a:extLst>
                    <a:ext uri="{9D8B030D-6E8A-4147-A177-3AD203B41FA5}">
                      <a16:colId xmlns:a16="http://schemas.microsoft.com/office/drawing/2014/main" val="2578990237"/>
                    </a:ext>
                  </a:extLst>
                </a:gridCol>
                <a:gridCol w="5111890">
                  <a:extLst>
                    <a:ext uri="{9D8B030D-6E8A-4147-A177-3AD203B41FA5}">
                      <a16:colId xmlns:a16="http://schemas.microsoft.com/office/drawing/2014/main" val="429179811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fr-FR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fr-FR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Comment la renseigner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fr-FR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Condition d'affichage (explication)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79842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 d'opération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Choisir une seule option dans la liste.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96000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 de livraison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Choisir une seule option dans la liste.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Affiché uniquement si 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typeOperation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est égal à  'sortie'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42244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 de la Livraison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Saisir un texte clair (éviter les abréviations).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Affiché uniquement si 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typeOperation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est égal à  '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entree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881414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Nom de l'équipement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Choisir une seule option dans la liste.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044332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Quantité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Saisir un nombre entier (sans virgule).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273663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Date d'acquisition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Indiquer la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Affiché uniquement si 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typeOperation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est égal à  '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entree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6872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Date de sortie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Indiquer la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Affiché uniquement si 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typeOperation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est égal à  'sortie'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209976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Site d'arrivée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Choisir une seule option dans la liste.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Affiché uniquement si 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typeOperation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est égal à  '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entree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95169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Site de départ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Choisir une seule option dans la liste.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Affiché uniquement si 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typeOperation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est égal à  'sortie'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62489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Site de destination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Choisir une seule option dans la liste.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Affiché uniquement si </a:t>
                      </a:r>
                      <a:r>
                        <a:rPr lang="fr-FR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typeOperation</a:t>
                      </a: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est égal à  'sortie'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83168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2824610-9EDE-4BB7-ED2B-A29B4BF32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05" y="6125517"/>
            <a:ext cx="988699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NB: Ce formulaire aide à </a:t>
            </a:r>
            <a:r>
              <a:rPr lang="fr-FR" sz="1200" b="1" dirty="0">
                <a:latin typeface="Arial" panose="020B0604020202020204" pitchFamily="34" charset="0"/>
              </a:rPr>
              <a:t>journaliser les entrées et les sorties </a:t>
            </a:r>
            <a:r>
              <a:rPr lang="fr-FR" sz="1200" dirty="0">
                <a:latin typeface="Arial" panose="020B0604020202020204" pitchFamily="34" charset="0"/>
              </a:rPr>
              <a:t>et </a:t>
            </a: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 à renseigner à chaque réception ou sortie d’équipements par le </a:t>
            </a:r>
            <a:r>
              <a:rPr kumimoji="0" lang="fr-FR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responsable de la formation sanitaire (entrée)</a:t>
            </a: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le </a:t>
            </a:r>
            <a:r>
              <a:rPr kumimoji="0" lang="fr-FR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logisticien (sortie)</a:t>
            </a:r>
          </a:p>
        </p:txBody>
      </p:sp>
    </p:spTree>
    <p:extLst>
      <p:ext uri="{BB962C8B-B14F-4D97-AF65-F5344CB8AC3E}">
        <p14:creationId xmlns:p14="http://schemas.microsoft.com/office/powerpoint/2010/main" val="134553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4C139-AD42-30E1-15C4-35EED19A9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4AEE05-F7A8-14B9-6DD7-15B92F3D8A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15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FA99FEB-50C0-6CD1-DC6E-75B981E7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Formulaire: Informations détaillées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1533899-BEA0-D8F9-81E8-630776BCA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759881"/>
              </p:ext>
            </p:extLst>
          </p:nvPr>
        </p:nvGraphicFramePr>
        <p:xfrm>
          <a:off x="304517" y="1275081"/>
          <a:ext cx="11582964" cy="4846320"/>
        </p:xfrm>
        <a:graphic>
          <a:graphicData uri="http://schemas.openxmlformats.org/drawingml/2006/table">
            <a:tbl>
              <a:tblPr/>
              <a:tblGrid>
                <a:gridCol w="2611403">
                  <a:extLst>
                    <a:ext uri="{9D8B030D-6E8A-4147-A177-3AD203B41FA5}">
                      <a16:colId xmlns:a16="http://schemas.microsoft.com/office/drawing/2014/main" val="2915583872"/>
                    </a:ext>
                  </a:extLst>
                </a:gridCol>
                <a:gridCol w="5491480">
                  <a:extLst>
                    <a:ext uri="{9D8B030D-6E8A-4147-A177-3AD203B41FA5}">
                      <a16:colId xmlns:a16="http://schemas.microsoft.com/office/drawing/2014/main" val="621835037"/>
                    </a:ext>
                  </a:extLst>
                </a:gridCol>
                <a:gridCol w="3480081">
                  <a:extLst>
                    <a:ext uri="{9D8B030D-6E8A-4147-A177-3AD203B41FA5}">
                      <a16:colId xmlns:a16="http://schemas.microsoft.com/office/drawing/2014/main" val="854323772"/>
                    </a:ext>
                  </a:extLst>
                </a:gridCol>
              </a:tblGrid>
              <a:tr h="242611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fr-FR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fr-FR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 la renseigner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fr-FR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 d'affichage (explication)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59728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Scanner le code-barres (ou saisir manuellement si nécessaire).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242369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Bénéficiaire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2897258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de l'équipement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081639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NUMERO DE SERIE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877961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 TECHNIQUES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891636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DU FABRICANT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554720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FABRICATION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Sélectionner la date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842844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D'ACQUISITION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Sélectionner la date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594022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MISE EN SERVICE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Sélectionner la date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897897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COUT D'ACQUISITION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nombre entier (sans virgule).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262885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DU FOURNISSEUR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817213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DE FINANCEMENT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205434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RESPONSABLE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408132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PERSONNE RESPONSABLE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516946"/>
                  </a:ext>
                </a:extLst>
              </a:tr>
              <a:tr h="21739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ETAT DE LA GARANTIE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139176"/>
                  </a:ext>
                </a:extLst>
              </a:tr>
              <a:tr h="3623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FIN DE GARANTIE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Sélectionner la date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Affiché uniquement si ETAT_DE_LA_GARANTIE  est égal à  'OUI'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1096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BDA54FC3-6956-6B65-F4DB-C63B4B99B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05" y="6213543"/>
            <a:ext cx="988699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NB: Ce formulaire sert à garder une </a:t>
            </a:r>
            <a:r>
              <a:rPr kumimoji="0" lang="fr-FR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 des informations de chaque équipement </a:t>
            </a: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 à renseigner </a:t>
            </a:r>
            <a:r>
              <a:rPr kumimoji="0" lang="fr-FR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 fois pour chaque équipement </a:t>
            </a: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lors de l’installation de l’équipement par le </a:t>
            </a:r>
            <a:r>
              <a:rPr kumimoji="0" lang="fr-FR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responsable de la formation sanitaire</a:t>
            </a:r>
          </a:p>
        </p:txBody>
      </p:sp>
    </p:spTree>
    <p:extLst>
      <p:ext uri="{BB962C8B-B14F-4D97-AF65-F5344CB8AC3E}">
        <p14:creationId xmlns:p14="http://schemas.microsoft.com/office/powerpoint/2010/main" val="204438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A78C-2EFC-B2B1-8232-9ED7FAC8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4AD020-614E-C3F9-D2E7-D1ED386C7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16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6C6E21A-BBBB-4E59-8A72-617AF83D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Formulaire: Suivi des équipements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4997D67F-3C6C-00D0-CD58-57C5A90B1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489647"/>
              </p:ext>
            </p:extLst>
          </p:nvPr>
        </p:nvGraphicFramePr>
        <p:xfrm>
          <a:off x="76200" y="1150496"/>
          <a:ext cx="12024360" cy="5181600"/>
        </p:xfrm>
        <a:graphic>
          <a:graphicData uri="http://schemas.openxmlformats.org/drawingml/2006/table">
            <a:tbl>
              <a:tblPr/>
              <a:tblGrid>
                <a:gridCol w="3269488">
                  <a:extLst>
                    <a:ext uri="{9D8B030D-6E8A-4147-A177-3AD203B41FA5}">
                      <a16:colId xmlns:a16="http://schemas.microsoft.com/office/drawing/2014/main" val="3524276294"/>
                    </a:ext>
                  </a:extLst>
                </a:gridCol>
                <a:gridCol w="3538212">
                  <a:extLst>
                    <a:ext uri="{9D8B030D-6E8A-4147-A177-3AD203B41FA5}">
                      <a16:colId xmlns:a16="http://schemas.microsoft.com/office/drawing/2014/main" val="1856219266"/>
                    </a:ext>
                  </a:extLst>
                </a:gridCol>
                <a:gridCol w="5216660">
                  <a:extLst>
                    <a:ext uri="{9D8B030D-6E8A-4147-A177-3AD203B41FA5}">
                      <a16:colId xmlns:a16="http://schemas.microsoft.com/office/drawing/2014/main" val="755912213"/>
                    </a:ext>
                  </a:extLst>
                </a:gridCol>
              </a:tblGrid>
              <a:tr h="181985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fr-FR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affichée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fr-FR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 la renseigner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fr-FR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 d'affichage (explication)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700353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Scanner le code-barres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014998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Coordonnées GPS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Capturer la position GPS et attendre la précision suffisante.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826091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453631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Période de la panne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972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Sélectionner la date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Affiché uniquement si </a:t>
                      </a:r>
                      <a:r>
                        <a:rPr lang="fr-FR" sz="11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Statut_de_l_quipement</a:t>
                      </a: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est égal à  'EN_PANNE'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277373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signalée pour la réparation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972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Sélectionner la date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Affiché uniquement si </a:t>
                      </a:r>
                      <a:r>
                        <a:rPr lang="fr-FR" sz="11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Statut_de_l_quipement</a:t>
                      </a: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est égal à  'EN_PANNE'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278372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Statut de la réparation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Affiché uniquement si </a:t>
                      </a:r>
                      <a:r>
                        <a:rPr lang="fr-FR" sz="11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Statut_de_l_quipement</a:t>
                      </a: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est égal à  'EN_REPARATION'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37343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début de la réparation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972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Sélectionner la date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Affiché uniquement si </a:t>
                      </a:r>
                      <a:r>
                        <a:rPr lang="fr-FR" sz="11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Statut_de_l_quipement</a:t>
                      </a: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est égal à  'EN_REPARATION'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504368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fin de la réparation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972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Sélectionner la date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Affiché uniquement si </a:t>
                      </a:r>
                      <a:r>
                        <a:rPr lang="fr-FR" sz="11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statut_reparation</a:t>
                      </a: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est égal à  'termine'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517296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Fréquence d'utilisation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9746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Autre fréquence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Affiché uniquement si </a:t>
                      </a:r>
                      <a:r>
                        <a:rPr lang="fr-FR" sz="11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Fr_quence_d_utilisation</a:t>
                      </a: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est égal à  'trimestrielle'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395920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Calendrier de maintenance préventive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281768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la dernière maintenance préventive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Sélectionner la date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Affiché uniquement si </a:t>
                      </a:r>
                      <a:r>
                        <a:rPr lang="fr-FR" sz="11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Calendrier_de_maintenance_pr_ventive</a:t>
                      </a: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! est égal à  'AUCUN'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010199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Responsable de la maintenance préventive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156215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du Responsable de la prestation de services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978382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Téléphone du responsable de la prestation de services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462801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Choisir une seule option dans la liste.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568734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Incident (journal)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438131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Prendre une photo nette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58758"/>
                  </a:ext>
                </a:extLst>
              </a:tr>
              <a:tr h="18198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Observations ou commentaires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Saisir un texte clair (éviter les abréviations).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01574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6DC36BD5-6FB8-1491-AB67-9546128F6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372610"/>
            <a:ext cx="112776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NB: Ce formulaire </a:t>
            </a:r>
            <a:r>
              <a:rPr lang="fr-FR" sz="1200" dirty="0">
                <a:latin typeface="Arial" panose="020B0604020202020204" pitchFamily="34" charset="0"/>
              </a:rPr>
              <a:t>collecte </a:t>
            </a:r>
            <a:r>
              <a:rPr lang="fr-FR" sz="1200" b="1" dirty="0">
                <a:latin typeface="Arial" panose="020B0604020202020204" pitchFamily="34" charset="0"/>
              </a:rPr>
              <a:t>l’état des équipements</a:t>
            </a:r>
            <a:r>
              <a:rPr lang="fr-FR" sz="1200" dirty="0">
                <a:latin typeface="Arial" panose="020B0604020202020204" pitchFamily="34" charset="0"/>
              </a:rPr>
              <a:t> et </a:t>
            </a: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 à renseigner à </a:t>
            </a:r>
            <a:r>
              <a:rPr kumimoji="0" lang="fr-FR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chaque mois</a:t>
            </a: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de façon </a:t>
            </a:r>
            <a:r>
              <a:rPr kumimoji="0" lang="fr-FR" sz="1200" b="0" i="0" u="none" strike="noStrike" cap="none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adhoc</a:t>
            </a: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 le responsable de la formation sanitaire </a:t>
            </a:r>
            <a:r>
              <a:rPr kumimoji="0" lang="fr-FR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pour tous les équipements critiques</a:t>
            </a:r>
          </a:p>
        </p:txBody>
      </p:sp>
    </p:spTree>
    <p:extLst>
      <p:ext uri="{BB962C8B-B14F-4D97-AF65-F5344CB8AC3E}">
        <p14:creationId xmlns:p14="http://schemas.microsoft.com/office/powerpoint/2010/main" val="42423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D51DF-E911-FA06-80E8-320CBBB4E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363C9B-09B1-0FB6-ED36-962280FA7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17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094BB5F-9C39-A0B0-8ACF-BF03AA5A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6656"/>
            <a:ext cx="12191999" cy="624688"/>
          </a:xfrm>
        </p:spPr>
        <p:txBody>
          <a:bodyPr/>
          <a:lstStyle/>
          <a:p>
            <a:r>
              <a:rPr lang="fr-FR" noProof="0" dirty="0"/>
              <a:t>PRESENTATION DU TABLEAU DE BORD</a:t>
            </a:r>
          </a:p>
        </p:txBody>
      </p:sp>
    </p:spTree>
    <p:extLst>
      <p:ext uri="{BB962C8B-B14F-4D97-AF65-F5344CB8AC3E}">
        <p14:creationId xmlns:p14="http://schemas.microsoft.com/office/powerpoint/2010/main" val="42532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09E687D6-AFB3-916A-6D79-FBA433A0F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9" y="1392756"/>
            <a:ext cx="6344486" cy="473817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3E18578-F1C6-3C37-C45B-452BEC0FFEF7}"/>
              </a:ext>
            </a:extLst>
          </p:cNvPr>
          <p:cNvSpPr/>
          <p:nvPr/>
        </p:nvSpPr>
        <p:spPr bwMode="gray">
          <a:xfrm>
            <a:off x="6336395" y="2691492"/>
            <a:ext cx="5551086" cy="37874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5CAB19-8B7C-4100-075E-25C65B49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18</a:t>
            </a:fld>
            <a:endParaRPr lang="fr-FR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D3AA02D-2BE1-C62F-BEDC-437B3CB7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781"/>
            <a:ext cx="10515600" cy="624688"/>
          </a:xfrm>
        </p:spPr>
        <p:txBody>
          <a:bodyPr/>
          <a:lstStyle/>
          <a:p>
            <a:r>
              <a:rPr lang="fr-FR" noProof="0" dirty="0"/>
              <a:t>tableau de bord: Vue d’ensemble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C025AA-54C1-229B-A8A8-2072EAB4D1DC}"/>
              </a:ext>
            </a:extLst>
          </p:cNvPr>
          <p:cNvSpPr/>
          <p:nvPr/>
        </p:nvSpPr>
        <p:spPr bwMode="gray">
          <a:xfrm>
            <a:off x="1017507" y="1998979"/>
            <a:ext cx="5043929" cy="307341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C1D8CEB-8C5C-07F3-3B4B-F099782980EB}"/>
              </a:ext>
            </a:extLst>
          </p:cNvPr>
          <p:cNvCxnSpPr>
            <a:cxnSpLocks/>
          </p:cNvCxnSpPr>
          <p:nvPr/>
        </p:nvCxnSpPr>
        <p:spPr>
          <a:xfrm flipH="1">
            <a:off x="6061436" y="2115820"/>
            <a:ext cx="391211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8FE23EED-2E99-4DC4-5CD7-8BCD9F874BF9}"/>
              </a:ext>
            </a:extLst>
          </p:cNvPr>
          <p:cNvSpPr/>
          <p:nvPr/>
        </p:nvSpPr>
        <p:spPr bwMode="gray">
          <a:xfrm>
            <a:off x="2738686" y="2806834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2A376E0-42E1-A57D-084D-B4B900790B30}"/>
              </a:ext>
            </a:extLst>
          </p:cNvPr>
          <p:cNvSpPr/>
          <p:nvPr/>
        </p:nvSpPr>
        <p:spPr bwMode="gray">
          <a:xfrm>
            <a:off x="3584742" y="2842841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2A1B3E2-5E7B-6EE7-4369-17CC3311EB58}"/>
              </a:ext>
            </a:extLst>
          </p:cNvPr>
          <p:cNvSpPr/>
          <p:nvPr/>
        </p:nvSpPr>
        <p:spPr bwMode="gray">
          <a:xfrm>
            <a:off x="4395869" y="284284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D6602AE-FAAF-604B-96DC-2F2B4CF1B958}"/>
              </a:ext>
            </a:extLst>
          </p:cNvPr>
          <p:cNvSpPr/>
          <p:nvPr/>
        </p:nvSpPr>
        <p:spPr bwMode="gray">
          <a:xfrm>
            <a:off x="5211660" y="284048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2421569-49EF-627C-31D8-1F31DA646579}"/>
              </a:ext>
            </a:extLst>
          </p:cNvPr>
          <p:cNvSpPr/>
          <p:nvPr/>
        </p:nvSpPr>
        <p:spPr bwMode="gray">
          <a:xfrm>
            <a:off x="1176786" y="4070514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0D0F9B0-F934-7FE9-7870-677BDEF5F309}"/>
              </a:ext>
            </a:extLst>
          </p:cNvPr>
          <p:cNvSpPr/>
          <p:nvPr/>
        </p:nvSpPr>
        <p:spPr bwMode="gray">
          <a:xfrm>
            <a:off x="2902439" y="4320989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BF75182-7097-C5B2-AA4F-F3B201AABD1B}"/>
              </a:ext>
            </a:extLst>
          </p:cNvPr>
          <p:cNvSpPr/>
          <p:nvPr/>
        </p:nvSpPr>
        <p:spPr bwMode="gray">
          <a:xfrm>
            <a:off x="4842965" y="4406161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E0DDEC-A750-8EB8-0EF9-73357568C448}"/>
              </a:ext>
            </a:extLst>
          </p:cNvPr>
          <p:cNvSpPr/>
          <p:nvPr/>
        </p:nvSpPr>
        <p:spPr bwMode="gray">
          <a:xfrm>
            <a:off x="2834817" y="583680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063250D-0486-EEB8-E3F8-AE85250E4F81}"/>
              </a:ext>
            </a:extLst>
          </p:cNvPr>
          <p:cNvSpPr/>
          <p:nvPr/>
        </p:nvSpPr>
        <p:spPr bwMode="gray">
          <a:xfrm>
            <a:off x="5665572" y="5029266"/>
            <a:ext cx="2841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4AC97-33BC-74FA-F4E6-65E58E677FA2}"/>
              </a:ext>
            </a:extLst>
          </p:cNvPr>
          <p:cNvSpPr/>
          <p:nvPr/>
        </p:nvSpPr>
        <p:spPr bwMode="gray">
          <a:xfrm>
            <a:off x="1404594" y="2343532"/>
            <a:ext cx="4403068" cy="220560"/>
          </a:xfrm>
          <a:prstGeom prst="rect">
            <a:avLst/>
          </a:prstGeom>
          <a:noFill/>
          <a:ln w="19050">
            <a:solidFill>
              <a:srgbClr val="004575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ACD404D-B3B4-8DF3-6255-EC02D26DDCA7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5807662" y="2453812"/>
            <a:ext cx="178359" cy="20973"/>
          </a:xfrm>
          <a:prstGeom prst="straightConnector1">
            <a:avLst/>
          </a:prstGeom>
          <a:ln w="12700">
            <a:solidFill>
              <a:srgbClr val="004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DB92FD3A-6470-083D-20FB-7AB27EF8D817}"/>
              </a:ext>
            </a:extLst>
          </p:cNvPr>
          <p:cNvSpPr txBox="1"/>
          <p:nvPr/>
        </p:nvSpPr>
        <p:spPr>
          <a:xfrm>
            <a:off x="6415263" y="1966780"/>
            <a:ext cx="1616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Menu de navigation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3FF5148-3AEC-20D8-A6D7-73CC91E2B658}"/>
              </a:ext>
            </a:extLst>
          </p:cNvPr>
          <p:cNvSpPr txBox="1"/>
          <p:nvPr/>
        </p:nvSpPr>
        <p:spPr>
          <a:xfrm>
            <a:off x="5954402" y="2324549"/>
            <a:ext cx="15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Filtres de données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35C0B1A-5400-C6AA-0E79-26E8D5C07B86}"/>
              </a:ext>
            </a:extLst>
          </p:cNvPr>
          <p:cNvSpPr txBox="1"/>
          <p:nvPr/>
        </p:nvSpPr>
        <p:spPr>
          <a:xfrm>
            <a:off x="6795745" y="2745024"/>
            <a:ext cx="272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achetés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DE4B61B1-0917-A872-1EC0-449E0770213D}"/>
              </a:ext>
            </a:extLst>
          </p:cNvPr>
          <p:cNvSpPr/>
          <p:nvPr/>
        </p:nvSpPr>
        <p:spPr bwMode="gray">
          <a:xfrm>
            <a:off x="6415262" y="2742397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D1426305-F629-DEED-C9C6-7617EBB87060}"/>
              </a:ext>
            </a:extLst>
          </p:cNvPr>
          <p:cNvSpPr/>
          <p:nvPr/>
        </p:nvSpPr>
        <p:spPr bwMode="gray">
          <a:xfrm>
            <a:off x="6415262" y="3162872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82B319A5-74CD-A251-7A2F-99720733D84F}"/>
              </a:ext>
            </a:extLst>
          </p:cNvPr>
          <p:cNvSpPr/>
          <p:nvPr/>
        </p:nvSpPr>
        <p:spPr bwMode="gray">
          <a:xfrm>
            <a:off x="6415262" y="3577302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06CA8B42-3389-1692-201C-DD5EF424B481}"/>
              </a:ext>
            </a:extLst>
          </p:cNvPr>
          <p:cNvSpPr/>
          <p:nvPr/>
        </p:nvSpPr>
        <p:spPr bwMode="gray">
          <a:xfrm>
            <a:off x="6415262" y="3991732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1EA2411C-E1D1-5EA8-A15C-FE14EF2EAAF9}"/>
              </a:ext>
            </a:extLst>
          </p:cNvPr>
          <p:cNvSpPr/>
          <p:nvPr/>
        </p:nvSpPr>
        <p:spPr bwMode="gray">
          <a:xfrm>
            <a:off x="6415262" y="4406162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5D600694-0730-765A-A7A7-833655F1413E}"/>
              </a:ext>
            </a:extLst>
          </p:cNvPr>
          <p:cNvSpPr/>
          <p:nvPr/>
        </p:nvSpPr>
        <p:spPr bwMode="gray">
          <a:xfrm>
            <a:off x="6415262" y="481812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2F97365D-5CA4-467F-8568-382C1D73D223}"/>
              </a:ext>
            </a:extLst>
          </p:cNvPr>
          <p:cNvSpPr/>
          <p:nvPr/>
        </p:nvSpPr>
        <p:spPr bwMode="gray">
          <a:xfrm>
            <a:off x="6415262" y="523860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FF43FEB-D27D-989E-B789-D034A2A52095}"/>
              </a:ext>
            </a:extLst>
          </p:cNvPr>
          <p:cNvSpPr/>
          <p:nvPr/>
        </p:nvSpPr>
        <p:spPr bwMode="gray">
          <a:xfrm>
            <a:off x="6415262" y="565303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FF59A38-3CC9-E686-AC8C-A150D5F22B3D}"/>
              </a:ext>
            </a:extLst>
          </p:cNvPr>
          <p:cNvSpPr/>
          <p:nvPr/>
        </p:nvSpPr>
        <p:spPr bwMode="gray">
          <a:xfrm>
            <a:off x="6415262" y="6023515"/>
            <a:ext cx="2841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26D460B-E77F-B16B-B23F-3856BFC0CDC6}"/>
              </a:ext>
            </a:extLst>
          </p:cNvPr>
          <p:cNvSpPr txBox="1"/>
          <p:nvPr/>
        </p:nvSpPr>
        <p:spPr>
          <a:xfrm>
            <a:off x="6795744" y="3152001"/>
            <a:ext cx="3611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livrés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C624267-7719-9FED-44F3-43BC2CF3E642}"/>
              </a:ext>
            </a:extLst>
          </p:cNvPr>
          <p:cNvSpPr txBox="1"/>
          <p:nvPr/>
        </p:nvSpPr>
        <p:spPr>
          <a:xfrm>
            <a:off x="6795745" y="3553167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Taux d’équipements en état “en service” parmi ceux livrés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3AFFED6-C56B-E5D9-049E-A165B11A6D56}"/>
              </a:ext>
            </a:extLst>
          </p:cNvPr>
          <p:cNvSpPr txBox="1"/>
          <p:nvPr/>
        </p:nvSpPr>
        <p:spPr>
          <a:xfrm>
            <a:off x="6795745" y="3994025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Taux d’équipements en état “en panne” parmi ceux livrés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1F4581F-8FBA-6E27-9848-3B08C0A684E6}"/>
              </a:ext>
            </a:extLst>
          </p:cNvPr>
          <p:cNvSpPr txBox="1"/>
          <p:nvPr/>
        </p:nvSpPr>
        <p:spPr>
          <a:xfrm>
            <a:off x="6795745" y="4406162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livrés par région par statut fonctionnel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85AC7FE-C9FE-251B-E120-AEB1C05C4457}"/>
              </a:ext>
            </a:extLst>
          </p:cNvPr>
          <p:cNvSpPr txBox="1"/>
          <p:nvPr/>
        </p:nvSpPr>
        <p:spPr>
          <a:xfrm>
            <a:off x="6795745" y="4706101"/>
            <a:ext cx="501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livrés par niveau des formations sanitaires  et par région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76B58CF-D8E2-B5B6-F551-33027AF254A2}"/>
              </a:ext>
            </a:extLst>
          </p:cNvPr>
          <p:cNvSpPr txBox="1"/>
          <p:nvPr/>
        </p:nvSpPr>
        <p:spPr>
          <a:xfrm>
            <a:off x="6795745" y="5167766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Répartition des équipements selon le statut critique ou non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C50F5DD-1A30-9D39-DE45-4C2C6BC44C11}"/>
              </a:ext>
            </a:extLst>
          </p:cNvPr>
          <p:cNvSpPr txBox="1"/>
          <p:nvPr/>
        </p:nvSpPr>
        <p:spPr>
          <a:xfrm>
            <a:off x="6795745" y="5561850"/>
            <a:ext cx="501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en panne par catégorie d’équipement et par région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DE91FB3-7227-B9A3-3D91-7620635808F8}"/>
              </a:ext>
            </a:extLst>
          </p:cNvPr>
          <p:cNvSpPr txBox="1"/>
          <p:nvPr/>
        </p:nvSpPr>
        <p:spPr>
          <a:xfrm>
            <a:off x="6795745" y="6023514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de pannes déclarés au cours des 3 derniers mois</a:t>
            </a:r>
          </a:p>
        </p:txBody>
      </p:sp>
    </p:spTree>
    <p:extLst>
      <p:ext uri="{BB962C8B-B14F-4D97-AF65-F5344CB8AC3E}">
        <p14:creationId xmlns:p14="http://schemas.microsoft.com/office/powerpoint/2010/main" val="346374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26F21-363B-B92D-6868-2E07C68E1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10A5A28-EB0B-164B-770C-C0C2871B3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2" y="1312220"/>
            <a:ext cx="5873360" cy="460919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74427D-94E6-E930-A75F-11D65ADF2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19</a:t>
            </a:fld>
            <a:endParaRPr lang="fr-FR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4E5F784-0543-45B6-514E-A5EE8FD0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688"/>
          </a:xfrm>
        </p:spPr>
        <p:txBody>
          <a:bodyPr/>
          <a:lstStyle/>
          <a:p>
            <a:r>
              <a:rPr lang="fr-FR" noProof="0" dirty="0"/>
              <a:t>tableau de bord: Stocks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12C06-8402-1F31-FBCE-555833A9B7DF}"/>
              </a:ext>
            </a:extLst>
          </p:cNvPr>
          <p:cNvSpPr/>
          <p:nvPr/>
        </p:nvSpPr>
        <p:spPr bwMode="gray">
          <a:xfrm>
            <a:off x="6336395" y="2583085"/>
            <a:ext cx="5551086" cy="37874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01D563-6418-2564-0F47-F0E8C75D2204}"/>
              </a:ext>
            </a:extLst>
          </p:cNvPr>
          <p:cNvSpPr txBox="1"/>
          <p:nvPr/>
        </p:nvSpPr>
        <p:spPr>
          <a:xfrm>
            <a:off x="6795745" y="2636617"/>
            <a:ext cx="4954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acquis et mis à l’entrepôt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811360B-3D5F-D4EE-8DB3-F64E82017BFD}"/>
              </a:ext>
            </a:extLst>
          </p:cNvPr>
          <p:cNvSpPr/>
          <p:nvPr/>
        </p:nvSpPr>
        <p:spPr bwMode="gray">
          <a:xfrm>
            <a:off x="6415262" y="263399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B064588-CB60-9317-1A4C-BBE94DA2F425}"/>
              </a:ext>
            </a:extLst>
          </p:cNvPr>
          <p:cNvSpPr/>
          <p:nvPr/>
        </p:nvSpPr>
        <p:spPr bwMode="gray">
          <a:xfrm>
            <a:off x="6415262" y="305446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855EE5-79A5-531B-00BF-F120D5D19925}"/>
              </a:ext>
            </a:extLst>
          </p:cNvPr>
          <p:cNvSpPr/>
          <p:nvPr/>
        </p:nvSpPr>
        <p:spPr bwMode="gray">
          <a:xfrm>
            <a:off x="6415262" y="346889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8DD8D32-583B-F48A-8834-E7195EC8F874}"/>
              </a:ext>
            </a:extLst>
          </p:cNvPr>
          <p:cNvSpPr/>
          <p:nvPr/>
        </p:nvSpPr>
        <p:spPr bwMode="gray">
          <a:xfrm>
            <a:off x="6415262" y="388332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F150152-6026-2566-7ED2-49CCF6EB083F}"/>
              </a:ext>
            </a:extLst>
          </p:cNvPr>
          <p:cNvSpPr/>
          <p:nvPr/>
        </p:nvSpPr>
        <p:spPr bwMode="gray">
          <a:xfrm>
            <a:off x="6415262" y="429775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3CBBD8C-1DA8-BB65-2B7B-C8DD9E4397A0}"/>
              </a:ext>
            </a:extLst>
          </p:cNvPr>
          <p:cNvSpPr/>
          <p:nvPr/>
        </p:nvSpPr>
        <p:spPr bwMode="gray">
          <a:xfrm>
            <a:off x="6415262" y="472386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8588EF1-89FC-CD92-8E83-2FB96E10967C}"/>
              </a:ext>
            </a:extLst>
          </p:cNvPr>
          <p:cNvSpPr txBox="1"/>
          <p:nvPr/>
        </p:nvSpPr>
        <p:spPr>
          <a:xfrm>
            <a:off x="6795744" y="3043594"/>
            <a:ext cx="4959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restants en stock à l’entrepôt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AFAE857-5ED4-186E-D795-A08F61F4D3B3}"/>
              </a:ext>
            </a:extLst>
          </p:cNvPr>
          <p:cNvSpPr txBox="1"/>
          <p:nvPr/>
        </p:nvSpPr>
        <p:spPr>
          <a:xfrm>
            <a:off x="6795745" y="3444760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Taux d’équipements livrés par rapport aux acquis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358560D-3FC9-C2FA-D0AE-1B460FE15937}"/>
              </a:ext>
            </a:extLst>
          </p:cNvPr>
          <p:cNvSpPr txBox="1"/>
          <p:nvPr/>
        </p:nvSpPr>
        <p:spPr>
          <a:xfrm>
            <a:off x="6795745" y="3786937"/>
            <a:ext cx="501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par catégorie parmi les équipements restants en stock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B30371-941B-61E0-83F1-8D2F7698DD68}"/>
              </a:ext>
            </a:extLst>
          </p:cNvPr>
          <p:cNvSpPr txBox="1"/>
          <p:nvPr/>
        </p:nvSpPr>
        <p:spPr>
          <a:xfrm>
            <a:off x="6795745" y="4296108"/>
            <a:ext cx="505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livrés par région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263B147-257D-91F6-C232-C7294C41417B}"/>
              </a:ext>
            </a:extLst>
          </p:cNvPr>
          <p:cNvSpPr txBox="1"/>
          <p:nvPr/>
        </p:nvSpPr>
        <p:spPr>
          <a:xfrm>
            <a:off x="6795745" y="4706619"/>
            <a:ext cx="501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Evolution du nombre d’équipements restants en stock les 3 derniers mois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E4025-4E64-B116-E864-1DDFB3E2EE2F}"/>
              </a:ext>
            </a:extLst>
          </p:cNvPr>
          <p:cNvSpPr/>
          <p:nvPr/>
        </p:nvSpPr>
        <p:spPr bwMode="gray">
          <a:xfrm>
            <a:off x="871392" y="1857575"/>
            <a:ext cx="5043929" cy="307341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5547DCF-80C0-502F-344D-3821DF7E8AEA}"/>
              </a:ext>
            </a:extLst>
          </p:cNvPr>
          <p:cNvCxnSpPr>
            <a:cxnSpLocks/>
          </p:cNvCxnSpPr>
          <p:nvPr/>
        </p:nvCxnSpPr>
        <p:spPr>
          <a:xfrm flipH="1">
            <a:off x="5915321" y="1974416"/>
            <a:ext cx="391211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103388-D062-C552-48D1-7FB3D455A724}"/>
              </a:ext>
            </a:extLst>
          </p:cNvPr>
          <p:cNvSpPr/>
          <p:nvPr/>
        </p:nvSpPr>
        <p:spPr bwMode="gray">
          <a:xfrm>
            <a:off x="1135930" y="2202128"/>
            <a:ext cx="4633273" cy="219618"/>
          </a:xfrm>
          <a:prstGeom prst="rect">
            <a:avLst/>
          </a:prstGeom>
          <a:noFill/>
          <a:ln w="19050">
            <a:solidFill>
              <a:srgbClr val="004575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DE553B0-FF80-DA63-D1D4-8833BA167EF1}"/>
              </a:ext>
            </a:extLst>
          </p:cNvPr>
          <p:cNvCxnSpPr>
            <a:cxnSpLocks/>
          </p:cNvCxnSpPr>
          <p:nvPr/>
        </p:nvCxnSpPr>
        <p:spPr>
          <a:xfrm flipH="1">
            <a:off x="5752707" y="2326859"/>
            <a:ext cx="353506" cy="0"/>
          </a:xfrm>
          <a:prstGeom prst="straightConnector1">
            <a:avLst/>
          </a:prstGeom>
          <a:ln w="12700">
            <a:solidFill>
              <a:srgbClr val="004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BEC5B732-AE06-A750-C591-B60A467100FA}"/>
              </a:ext>
            </a:extLst>
          </p:cNvPr>
          <p:cNvSpPr txBox="1"/>
          <p:nvPr/>
        </p:nvSpPr>
        <p:spPr>
          <a:xfrm>
            <a:off x="6269148" y="1825376"/>
            <a:ext cx="1616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Menu de navigation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A7A9246-BBB1-27EB-60E1-4BFB4F76DB1D}"/>
              </a:ext>
            </a:extLst>
          </p:cNvPr>
          <p:cNvSpPr txBox="1"/>
          <p:nvPr/>
        </p:nvSpPr>
        <p:spPr>
          <a:xfrm>
            <a:off x="6109945" y="2188360"/>
            <a:ext cx="15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Filtres de données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2CD2E01-3713-DD7D-EC3D-5D07F7AF6055}"/>
              </a:ext>
            </a:extLst>
          </p:cNvPr>
          <p:cNvSpPr/>
          <p:nvPr/>
        </p:nvSpPr>
        <p:spPr bwMode="gray">
          <a:xfrm>
            <a:off x="1152282" y="2489291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26B999CB-6309-1237-15D3-08712BAEC48B}"/>
              </a:ext>
            </a:extLst>
          </p:cNvPr>
          <p:cNvSpPr/>
          <p:nvPr/>
        </p:nvSpPr>
        <p:spPr bwMode="gray">
          <a:xfrm>
            <a:off x="943043" y="291596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71360BE-2436-972C-97E9-1398D7A2ABF8}"/>
              </a:ext>
            </a:extLst>
          </p:cNvPr>
          <p:cNvSpPr/>
          <p:nvPr/>
        </p:nvSpPr>
        <p:spPr bwMode="gray">
          <a:xfrm>
            <a:off x="2347008" y="3054464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54C6001-E998-DE85-62B9-099A77F786A6}"/>
              </a:ext>
            </a:extLst>
          </p:cNvPr>
          <p:cNvSpPr/>
          <p:nvPr/>
        </p:nvSpPr>
        <p:spPr bwMode="gray">
          <a:xfrm>
            <a:off x="2939422" y="2530356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F2D3BC4C-E549-B2F5-1D3A-0B009C1748C7}"/>
              </a:ext>
            </a:extLst>
          </p:cNvPr>
          <p:cNvSpPr/>
          <p:nvPr/>
        </p:nvSpPr>
        <p:spPr bwMode="gray">
          <a:xfrm>
            <a:off x="2068329" y="3776252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A559F75-122B-3FE6-1766-CC0F65C4C33C}"/>
              </a:ext>
            </a:extLst>
          </p:cNvPr>
          <p:cNvSpPr/>
          <p:nvPr/>
        </p:nvSpPr>
        <p:spPr bwMode="gray">
          <a:xfrm>
            <a:off x="2660743" y="458536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0312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8BC54D-6D2A-D67C-2D76-36265BD9B3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2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5524751-BB86-83BA-1363-9CDB7865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Plan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120DE62-E8A6-C7E6-BFD2-CFFF2D554464}"/>
              </a:ext>
            </a:extLst>
          </p:cNvPr>
          <p:cNvSpPr/>
          <p:nvPr/>
        </p:nvSpPr>
        <p:spPr bwMode="gray">
          <a:xfrm>
            <a:off x="1850980" y="1614669"/>
            <a:ext cx="549798" cy="5555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0B4E8E-12D1-D090-61E8-D94DE627CD06}"/>
              </a:ext>
            </a:extLst>
          </p:cNvPr>
          <p:cNvSpPr txBox="1"/>
          <p:nvPr/>
        </p:nvSpPr>
        <p:spPr>
          <a:xfrm>
            <a:off x="2447076" y="1707795"/>
            <a:ext cx="607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noProof="0" dirty="0"/>
              <a:t>INTRODUCTION ET CONTEXTE : </a:t>
            </a:r>
            <a:r>
              <a:rPr lang="fr-FR" noProof="0" dirty="0"/>
              <a:t>Page 3-4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E47392F-D0DB-25D5-44D4-CCECAE2E9A6C}"/>
              </a:ext>
            </a:extLst>
          </p:cNvPr>
          <p:cNvSpPr/>
          <p:nvPr/>
        </p:nvSpPr>
        <p:spPr bwMode="gray">
          <a:xfrm>
            <a:off x="2487591" y="2701982"/>
            <a:ext cx="549798" cy="5555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81DD37-0250-132C-857F-DC36EC6DCFE0}"/>
              </a:ext>
            </a:extLst>
          </p:cNvPr>
          <p:cNvSpPr txBox="1"/>
          <p:nvPr/>
        </p:nvSpPr>
        <p:spPr>
          <a:xfrm>
            <a:off x="3083686" y="2795108"/>
            <a:ext cx="523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noProof="0" dirty="0"/>
              <a:t>PRESENTATION DE LA SOLUTION : </a:t>
            </a:r>
            <a:r>
              <a:rPr lang="fr-FR" noProof="0" dirty="0"/>
              <a:t>Page 5-7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16E164C-F960-A165-730F-6E7BAD58EF70}"/>
              </a:ext>
            </a:extLst>
          </p:cNvPr>
          <p:cNvSpPr/>
          <p:nvPr/>
        </p:nvSpPr>
        <p:spPr bwMode="gray">
          <a:xfrm>
            <a:off x="3158443" y="3789295"/>
            <a:ext cx="549798" cy="5555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D41F25E-4F61-0208-BFDF-11C609619466}"/>
              </a:ext>
            </a:extLst>
          </p:cNvPr>
          <p:cNvSpPr txBox="1"/>
          <p:nvPr/>
        </p:nvSpPr>
        <p:spPr>
          <a:xfrm>
            <a:off x="3754538" y="3882421"/>
            <a:ext cx="593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noProof="0" dirty="0"/>
              <a:t>KOBO COLLECT POUR LA COLLECTE : </a:t>
            </a:r>
            <a:r>
              <a:rPr lang="fr-FR" noProof="0" dirty="0"/>
              <a:t>Page 8-12</a:t>
            </a:r>
            <a:endParaRPr lang="fr-FR" b="1" noProof="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0306621-1215-1DD6-3398-DF15B512AF7A}"/>
              </a:ext>
            </a:extLst>
          </p:cNvPr>
          <p:cNvSpPr/>
          <p:nvPr/>
        </p:nvSpPr>
        <p:spPr bwMode="gray">
          <a:xfrm>
            <a:off x="3789749" y="4876608"/>
            <a:ext cx="549798" cy="5555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E36F61-23C4-EFDB-524A-84B53FA4C960}"/>
              </a:ext>
            </a:extLst>
          </p:cNvPr>
          <p:cNvSpPr txBox="1"/>
          <p:nvPr/>
        </p:nvSpPr>
        <p:spPr>
          <a:xfrm>
            <a:off x="4385844" y="4969734"/>
            <a:ext cx="606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noProof="0" dirty="0"/>
              <a:t>FORMULAIRES A RENSEIGNER : </a:t>
            </a:r>
            <a:r>
              <a:rPr lang="fr-FR" noProof="0" dirty="0"/>
              <a:t>Page 13-16</a:t>
            </a:r>
            <a:endParaRPr lang="fr-FR" b="1" noProof="0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640419F-5129-9186-7239-94AF7A152D12}"/>
              </a:ext>
            </a:extLst>
          </p:cNvPr>
          <p:cNvSpPr/>
          <p:nvPr/>
        </p:nvSpPr>
        <p:spPr bwMode="gray">
          <a:xfrm>
            <a:off x="4432369" y="5963575"/>
            <a:ext cx="549798" cy="5555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DB9516-E3B7-53EE-E540-39303920E902}"/>
              </a:ext>
            </a:extLst>
          </p:cNvPr>
          <p:cNvSpPr txBox="1"/>
          <p:nvPr/>
        </p:nvSpPr>
        <p:spPr>
          <a:xfrm>
            <a:off x="5028463" y="6056701"/>
            <a:ext cx="599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noProof="0" dirty="0"/>
              <a:t>PRESENTATION DU TABLEAU DE BORD : </a:t>
            </a:r>
            <a:r>
              <a:rPr lang="fr-FR" noProof="0" dirty="0"/>
              <a:t>Page 17-24</a:t>
            </a:r>
            <a:endParaRPr lang="fr-FR" b="1" noProof="0" dirty="0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CDB138F-9F91-98F2-1359-D626862DF1D5}"/>
              </a:ext>
            </a:extLst>
          </p:cNvPr>
          <p:cNvSpPr/>
          <p:nvPr/>
        </p:nvSpPr>
        <p:spPr bwMode="gray">
          <a:xfrm>
            <a:off x="-1645296" y="-2945757"/>
            <a:ext cx="5919452" cy="9803757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</p:spTree>
    <p:extLst>
      <p:ext uri="{BB962C8B-B14F-4D97-AF65-F5344CB8AC3E}">
        <p14:creationId xmlns:p14="http://schemas.microsoft.com/office/powerpoint/2010/main" val="3540838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5CCA4-25FD-BB2B-6270-B846D15C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B8351B1D-BFA0-1096-2A55-A2A5BC8E7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6" y="1312799"/>
            <a:ext cx="5878500" cy="481792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E50A48-C759-81AA-0C84-AF0B29206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20</a:t>
            </a:fld>
            <a:endParaRPr lang="fr-FR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CECE0D1-43BC-A28B-F440-0B390052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688"/>
          </a:xfrm>
        </p:spPr>
        <p:txBody>
          <a:bodyPr/>
          <a:lstStyle/>
          <a:p>
            <a:r>
              <a:rPr lang="fr-FR" noProof="0" dirty="0"/>
              <a:t>tableau de bord: Livraisons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9FB8A-199E-25D3-0807-8F6A9D130840}"/>
              </a:ext>
            </a:extLst>
          </p:cNvPr>
          <p:cNvSpPr/>
          <p:nvPr/>
        </p:nvSpPr>
        <p:spPr bwMode="gray">
          <a:xfrm>
            <a:off x="6336395" y="2583085"/>
            <a:ext cx="5551086" cy="37874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9BA175-4060-D7CA-BF5F-105DB972F7FE}"/>
              </a:ext>
            </a:extLst>
          </p:cNvPr>
          <p:cNvSpPr txBox="1"/>
          <p:nvPr/>
        </p:nvSpPr>
        <p:spPr>
          <a:xfrm>
            <a:off x="6795745" y="2636617"/>
            <a:ext cx="4954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Liste des livraisons avec leur statut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2335960-8343-3464-598D-B43C84A04C10}"/>
              </a:ext>
            </a:extLst>
          </p:cNvPr>
          <p:cNvSpPr/>
          <p:nvPr/>
        </p:nvSpPr>
        <p:spPr bwMode="gray">
          <a:xfrm>
            <a:off x="6415262" y="263399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38732CC-0B1F-E9E2-701F-097A2466B398}"/>
              </a:ext>
            </a:extLst>
          </p:cNvPr>
          <p:cNvSpPr/>
          <p:nvPr/>
        </p:nvSpPr>
        <p:spPr bwMode="gray">
          <a:xfrm>
            <a:off x="6415262" y="305446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C7EEA69-4E5D-8761-4359-63E17A7ECB8C}"/>
              </a:ext>
            </a:extLst>
          </p:cNvPr>
          <p:cNvSpPr/>
          <p:nvPr/>
        </p:nvSpPr>
        <p:spPr bwMode="gray">
          <a:xfrm>
            <a:off x="6415262" y="346889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7B59CF2-9A26-2994-B66F-55959513DE22}"/>
              </a:ext>
            </a:extLst>
          </p:cNvPr>
          <p:cNvSpPr/>
          <p:nvPr/>
        </p:nvSpPr>
        <p:spPr bwMode="gray">
          <a:xfrm>
            <a:off x="6415262" y="388332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F79BB5-DEFD-AD81-C8D2-5F398D231A92}"/>
              </a:ext>
            </a:extLst>
          </p:cNvPr>
          <p:cNvSpPr txBox="1"/>
          <p:nvPr/>
        </p:nvSpPr>
        <p:spPr>
          <a:xfrm>
            <a:off x="6795744" y="3043594"/>
            <a:ext cx="4959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Répartition des équipements livrés selon leur source de financement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EAD3F51-AEC1-F3BC-4C7A-96024A0B46F2}"/>
              </a:ext>
            </a:extLst>
          </p:cNvPr>
          <p:cNvSpPr txBox="1"/>
          <p:nvPr/>
        </p:nvSpPr>
        <p:spPr>
          <a:xfrm>
            <a:off x="6795745" y="3444760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Répartition du nombre de livraisons selon les délais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8540027-7459-816F-9F4B-50CE575CE3BE}"/>
              </a:ext>
            </a:extLst>
          </p:cNvPr>
          <p:cNvSpPr txBox="1"/>
          <p:nvPr/>
        </p:nvSpPr>
        <p:spPr>
          <a:xfrm>
            <a:off x="6795744" y="3883324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Délai de mise en service des équipements après la livraison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9882C7-9A4A-5163-DA0C-083784C62EFE}"/>
              </a:ext>
            </a:extLst>
          </p:cNvPr>
          <p:cNvSpPr/>
          <p:nvPr/>
        </p:nvSpPr>
        <p:spPr bwMode="gray">
          <a:xfrm>
            <a:off x="734708" y="1887431"/>
            <a:ext cx="5551086" cy="31843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24E6324-4BBB-F7F9-E46A-4E078A546604}"/>
              </a:ext>
            </a:extLst>
          </p:cNvPr>
          <p:cNvCxnSpPr>
            <a:cxnSpLocks/>
            <a:stCxn id="22" idx="1"/>
            <a:endCxn id="18" idx="3"/>
          </p:cNvCxnSpPr>
          <p:nvPr/>
        </p:nvCxnSpPr>
        <p:spPr>
          <a:xfrm flipH="1">
            <a:off x="6285794" y="1902603"/>
            <a:ext cx="520687" cy="14404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5C25DFC-7820-28E5-AA9F-B09143F7AA5F}"/>
              </a:ext>
            </a:extLst>
          </p:cNvPr>
          <p:cNvSpPr/>
          <p:nvPr/>
        </p:nvSpPr>
        <p:spPr bwMode="gray">
          <a:xfrm>
            <a:off x="1025023" y="2218201"/>
            <a:ext cx="4918577" cy="272949"/>
          </a:xfrm>
          <a:prstGeom prst="rect">
            <a:avLst/>
          </a:prstGeom>
          <a:noFill/>
          <a:ln w="19050">
            <a:solidFill>
              <a:srgbClr val="004575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BFB9E54-E693-EFCA-944B-FF9297AD9606}"/>
              </a:ext>
            </a:extLst>
          </p:cNvPr>
          <p:cNvCxnSpPr>
            <a:cxnSpLocks/>
          </p:cNvCxnSpPr>
          <p:nvPr/>
        </p:nvCxnSpPr>
        <p:spPr>
          <a:xfrm flipH="1">
            <a:off x="5943600" y="2255905"/>
            <a:ext cx="768756" cy="147647"/>
          </a:xfrm>
          <a:prstGeom prst="straightConnector1">
            <a:avLst/>
          </a:prstGeom>
          <a:ln w="12700">
            <a:solidFill>
              <a:srgbClr val="004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2737D21-BD76-B1C1-9B47-4577DBABD130}"/>
              </a:ext>
            </a:extLst>
          </p:cNvPr>
          <p:cNvSpPr txBox="1"/>
          <p:nvPr/>
        </p:nvSpPr>
        <p:spPr>
          <a:xfrm>
            <a:off x="6806481" y="1764103"/>
            <a:ext cx="1616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Menu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E6F4C84-9EEA-ADA7-8803-B9C5C50D768D}"/>
              </a:ext>
            </a:extLst>
          </p:cNvPr>
          <p:cNvSpPr txBox="1"/>
          <p:nvPr/>
        </p:nvSpPr>
        <p:spPr>
          <a:xfrm>
            <a:off x="6647278" y="2127087"/>
            <a:ext cx="15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Filtres de données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7862FB5-B53A-6579-B45B-A5976BAC713F}"/>
              </a:ext>
            </a:extLst>
          </p:cNvPr>
          <p:cNvSpPr/>
          <p:nvPr/>
        </p:nvSpPr>
        <p:spPr bwMode="gray">
          <a:xfrm>
            <a:off x="1013192" y="257889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4AF49F6-BA94-B6D3-B54E-64C256679903}"/>
              </a:ext>
            </a:extLst>
          </p:cNvPr>
          <p:cNvSpPr/>
          <p:nvPr/>
        </p:nvSpPr>
        <p:spPr bwMode="gray">
          <a:xfrm>
            <a:off x="4169348" y="2772489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59180EA-A383-8465-D763-D6347CC04256}"/>
              </a:ext>
            </a:extLst>
          </p:cNvPr>
          <p:cNvSpPr/>
          <p:nvPr/>
        </p:nvSpPr>
        <p:spPr bwMode="gray">
          <a:xfrm>
            <a:off x="1013192" y="4403327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9A97CFB6-CC63-8B14-9631-CF6D79FF28FA}"/>
              </a:ext>
            </a:extLst>
          </p:cNvPr>
          <p:cNvSpPr/>
          <p:nvPr/>
        </p:nvSpPr>
        <p:spPr bwMode="gray">
          <a:xfrm>
            <a:off x="2348262" y="4325097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0C664A2-9DA4-14B7-FEB0-02D428086E79}"/>
              </a:ext>
            </a:extLst>
          </p:cNvPr>
          <p:cNvSpPr/>
          <p:nvPr/>
        </p:nvSpPr>
        <p:spPr bwMode="gray">
          <a:xfrm>
            <a:off x="6415262" y="429775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BDCB7AC-D785-F5B1-53F3-FF1A3C2BB790}"/>
              </a:ext>
            </a:extLst>
          </p:cNvPr>
          <p:cNvSpPr txBox="1"/>
          <p:nvPr/>
        </p:nvSpPr>
        <p:spPr>
          <a:xfrm>
            <a:off x="6795745" y="4295770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Répartition des livraisons selon les régions de destination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D5D8E95-CD52-8420-95EC-4FED77CAA57B}"/>
              </a:ext>
            </a:extLst>
          </p:cNvPr>
          <p:cNvSpPr/>
          <p:nvPr/>
        </p:nvSpPr>
        <p:spPr bwMode="gray">
          <a:xfrm>
            <a:off x="4109059" y="429577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37322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730B-540B-E10E-CEA3-C2BF71FF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AA961DBD-AAC7-990F-B12F-296830AEF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23" y="1404941"/>
            <a:ext cx="6057029" cy="514187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5B1685-3A6D-307F-8EBC-41F432C91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21</a:t>
            </a:fld>
            <a:endParaRPr lang="fr-FR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4D1839A-58A5-E2C3-7859-568FA1D3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688"/>
          </a:xfrm>
        </p:spPr>
        <p:txBody>
          <a:bodyPr/>
          <a:lstStyle/>
          <a:p>
            <a:r>
              <a:rPr lang="fr-FR" noProof="0" dirty="0"/>
              <a:t>tableau de bord: Maintenance préventive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5C6FD8-5725-DA2A-F6B7-C3FBEEE184D3}"/>
              </a:ext>
            </a:extLst>
          </p:cNvPr>
          <p:cNvSpPr/>
          <p:nvPr/>
        </p:nvSpPr>
        <p:spPr bwMode="gray">
          <a:xfrm>
            <a:off x="6336395" y="2583085"/>
            <a:ext cx="5551086" cy="37874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3BECE9B-2898-0586-A371-B3C3819AC1E4}"/>
              </a:ext>
            </a:extLst>
          </p:cNvPr>
          <p:cNvSpPr txBox="1"/>
          <p:nvPr/>
        </p:nvSpPr>
        <p:spPr>
          <a:xfrm>
            <a:off x="6795745" y="2636617"/>
            <a:ext cx="495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n’ayant pas reçu de maintenance préventive pendant plus de 6 mois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92E5-2139-78A9-802F-F26B4D771FCF}"/>
              </a:ext>
            </a:extLst>
          </p:cNvPr>
          <p:cNvSpPr/>
          <p:nvPr/>
        </p:nvSpPr>
        <p:spPr bwMode="gray">
          <a:xfrm>
            <a:off x="6415262" y="263399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1024EAC-A78B-09D4-3B04-9DDFB85EA53F}"/>
              </a:ext>
            </a:extLst>
          </p:cNvPr>
          <p:cNvSpPr/>
          <p:nvPr/>
        </p:nvSpPr>
        <p:spPr bwMode="gray">
          <a:xfrm>
            <a:off x="6415262" y="313930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ACE7227-E2DD-CDD2-97E9-A15D86525120}"/>
              </a:ext>
            </a:extLst>
          </p:cNvPr>
          <p:cNvSpPr/>
          <p:nvPr/>
        </p:nvSpPr>
        <p:spPr bwMode="gray">
          <a:xfrm>
            <a:off x="6415262" y="3652712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99E3332-2A77-6FA2-B73E-9449DAC60734}"/>
              </a:ext>
            </a:extLst>
          </p:cNvPr>
          <p:cNvSpPr/>
          <p:nvPr/>
        </p:nvSpPr>
        <p:spPr bwMode="gray">
          <a:xfrm>
            <a:off x="6415262" y="4034151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DBEDC41-CC6A-8DEB-5C90-34067EE5B378}"/>
              </a:ext>
            </a:extLst>
          </p:cNvPr>
          <p:cNvSpPr/>
          <p:nvPr/>
        </p:nvSpPr>
        <p:spPr bwMode="gray">
          <a:xfrm>
            <a:off x="6415262" y="4448581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EA0C5B6-E2E8-5F26-FC4F-8DEA761EAC66}"/>
              </a:ext>
            </a:extLst>
          </p:cNvPr>
          <p:cNvSpPr/>
          <p:nvPr/>
        </p:nvSpPr>
        <p:spPr bwMode="gray">
          <a:xfrm>
            <a:off x="6415262" y="4874686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AD6B4D-C1B2-A751-3391-56D37AB8EEE6}"/>
              </a:ext>
            </a:extLst>
          </p:cNvPr>
          <p:cNvSpPr txBox="1"/>
          <p:nvPr/>
        </p:nvSpPr>
        <p:spPr>
          <a:xfrm>
            <a:off x="6795744" y="3043594"/>
            <a:ext cx="495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dont le formulaire de suivi n’a pas été renseigné pendant plus de 1 mois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2F6AAC1-54F3-2DCB-0405-B6A1708A0622}"/>
              </a:ext>
            </a:extLst>
          </p:cNvPr>
          <p:cNvSpPr txBox="1"/>
          <p:nvPr/>
        </p:nvSpPr>
        <p:spPr>
          <a:xfrm>
            <a:off x="6795745" y="3595586"/>
            <a:ext cx="501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Répartition des équipements selon l’existence ou non d’un contrat de maintenance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5B51C05-CD39-A820-E86A-4F1A3BE76824}"/>
              </a:ext>
            </a:extLst>
          </p:cNvPr>
          <p:cNvSpPr txBox="1"/>
          <p:nvPr/>
        </p:nvSpPr>
        <p:spPr>
          <a:xfrm>
            <a:off x="6795745" y="3975509"/>
            <a:ext cx="501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Répartition des équipements selon l’existence ou non d’un calendrier de maintenance et par catégorie d’équipement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57F96A-46BB-BA88-5C53-73B230B047F3}"/>
              </a:ext>
            </a:extLst>
          </p:cNvPr>
          <p:cNvSpPr txBox="1"/>
          <p:nvPr/>
        </p:nvSpPr>
        <p:spPr>
          <a:xfrm>
            <a:off x="6795745" y="4402448"/>
            <a:ext cx="505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Répartition des équipements selon le type de responsable de la prestation de service de maintenance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99A780-508B-DBEB-1FE4-1E9DE7770477}"/>
              </a:ext>
            </a:extLst>
          </p:cNvPr>
          <p:cNvSpPr txBox="1"/>
          <p:nvPr/>
        </p:nvSpPr>
        <p:spPr>
          <a:xfrm>
            <a:off x="6795745" y="4857445"/>
            <a:ext cx="501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Calendrier des prochaines maintenance prévues  des équipements en panne par catégorie d’équipement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4EB956-2BD0-7D42-8EB1-DE33E6825261}"/>
              </a:ext>
            </a:extLst>
          </p:cNvPr>
          <p:cNvSpPr/>
          <p:nvPr/>
        </p:nvSpPr>
        <p:spPr bwMode="gray">
          <a:xfrm>
            <a:off x="852540" y="2033546"/>
            <a:ext cx="5043929" cy="31843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80B8A02-3404-A301-FBD5-21AA71B3356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877616" y="2048718"/>
            <a:ext cx="358541" cy="1380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73D4F2A-F605-2FDE-BBD3-C4E6DC3F2940}"/>
              </a:ext>
            </a:extLst>
          </p:cNvPr>
          <p:cNvSpPr/>
          <p:nvPr/>
        </p:nvSpPr>
        <p:spPr bwMode="gray">
          <a:xfrm>
            <a:off x="1142855" y="2373873"/>
            <a:ext cx="4633273" cy="276999"/>
          </a:xfrm>
          <a:prstGeom prst="rect">
            <a:avLst/>
          </a:prstGeom>
          <a:noFill/>
          <a:ln w="19050">
            <a:solidFill>
              <a:srgbClr val="004575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D524195-BE09-434A-5BAC-3419710B5AC8}"/>
              </a:ext>
            </a:extLst>
          </p:cNvPr>
          <p:cNvCxnSpPr>
            <a:cxnSpLocks/>
          </p:cNvCxnSpPr>
          <p:nvPr/>
        </p:nvCxnSpPr>
        <p:spPr>
          <a:xfrm flipH="1">
            <a:off x="5776128" y="2411701"/>
            <a:ext cx="297094" cy="138500"/>
          </a:xfrm>
          <a:prstGeom prst="straightConnector1">
            <a:avLst/>
          </a:prstGeom>
          <a:ln w="12700">
            <a:solidFill>
              <a:srgbClr val="004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2FEEED9-D686-31F7-BCC9-9FE02421BF86}"/>
              </a:ext>
            </a:extLst>
          </p:cNvPr>
          <p:cNvSpPr txBox="1"/>
          <p:nvPr/>
        </p:nvSpPr>
        <p:spPr>
          <a:xfrm>
            <a:off x="6236157" y="1910218"/>
            <a:ext cx="1616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Menu de navigation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9A02540-2A37-8710-6FD4-357650240BE6}"/>
              </a:ext>
            </a:extLst>
          </p:cNvPr>
          <p:cNvSpPr txBox="1"/>
          <p:nvPr/>
        </p:nvSpPr>
        <p:spPr>
          <a:xfrm>
            <a:off x="6076954" y="2273202"/>
            <a:ext cx="15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Filtres de données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0C8DDB-63FE-8C44-B2BA-62FF0DD1EB3A}"/>
              </a:ext>
            </a:extLst>
          </p:cNvPr>
          <p:cNvSpPr/>
          <p:nvPr/>
        </p:nvSpPr>
        <p:spPr bwMode="gray">
          <a:xfrm>
            <a:off x="973535" y="294872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3A0DAED-7DCC-FBD8-D017-FFD0248BBB7B}"/>
              </a:ext>
            </a:extLst>
          </p:cNvPr>
          <p:cNvSpPr/>
          <p:nvPr/>
        </p:nvSpPr>
        <p:spPr bwMode="gray">
          <a:xfrm>
            <a:off x="2206847" y="294872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D4C5D44-A82E-18D3-3C05-C9132981508F}"/>
              </a:ext>
            </a:extLst>
          </p:cNvPr>
          <p:cNvSpPr/>
          <p:nvPr/>
        </p:nvSpPr>
        <p:spPr bwMode="gray">
          <a:xfrm>
            <a:off x="5142490" y="2799284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4A1D510-5600-33AE-50A9-DFC9BECE1DC5}"/>
              </a:ext>
            </a:extLst>
          </p:cNvPr>
          <p:cNvSpPr/>
          <p:nvPr/>
        </p:nvSpPr>
        <p:spPr bwMode="gray">
          <a:xfrm>
            <a:off x="973535" y="342888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3B03EA2-448E-A74E-DA50-68C90AC00DA6}"/>
              </a:ext>
            </a:extLst>
          </p:cNvPr>
          <p:cNvSpPr/>
          <p:nvPr/>
        </p:nvSpPr>
        <p:spPr bwMode="gray">
          <a:xfrm>
            <a:off x="3459491" y="397450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C23C79C-0029-8211-FC3B-0BCEAB02142D}"/>
              </a:ext>
            </a:extLst>
          </p:cNvPr>
          <p:cNvSpPr/>
          <p:nvPr/>
        </p:nvSpPr>
        <p:spPr bwMode="gray">
          <a:xfrm>
            <a:off x="973534" y="517606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1416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8BEC2-BA36-3F4A-544E-78DAA29F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2BF141E6-9F78-8903-77E6-D48A376F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2" y="1322528"/>
            <a:ext cx="6152900" cy="487392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1C64C78-9745-5960-5700-409BFE163A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22</a:t>
            </a:fld>
            <a:endParaRPr lang="fr-FR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65E10B8-B0F4-055B-F1D4-3EAFB330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688"/>
          </a:xfrm>
        </p:spPr>
        <p:txBody>
          <a:bodyPr/>
          <a:lstStyle/>
          <a:p>
            <a:r>
              <a:rPr lang="fr-FR" noProof="0" dirty="0"/>
              <a:t>tableau de bord: Pannes et réparations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0B914E-6294-A4A5-2275-6853557353F6}"/>
              </a:ext>
            </a:extLst>
          </p:cNvPr>
          <p:cNvSpPr/>
          <p:nvPr/>
        </p:nvSpPr>
        <p:spPr bwMode="gray">
          <a:xfrm>
            <a:off x="6336395" y="2422689"/>
            <a:ext cx="5551086" cy="40562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11478B-BA91-7A09-6A56-F8FAB1C7694C}"/>
              </a:ext>
            </a:extLst>
          </p:cNvPr>
          <p:cNvSpPr txBox="1"/>
          <p:nvPr/>
        </p:nvSpPr>
        <p:spPr>
          <a:xfrm>
            <a:off x="6795745" y="2542350"/>
            <a:ext cx="272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en pannes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57D9CE-CC19-9DC6-075B-46A9195C21ED}"/>
              </a:ext>
            </a:extLst>
          </p:cNvPr>
          <p:cNvSpPr/>
          <p:nvPr/>
        </p:nvSpPr>
        <p:spPr bwMode="gray">
          <a:xfrm>
            <a:off x="6415262" y="253972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105CC5C-36AD-D611-F576-52371469A6B5}"/>
              </a:ext>
            </a:extLst>
          </p:cNvPr>
          <p:cNvSpPr/>
          <p:nvPr/>
        </p:nvSpPr>
        <p:spPr bwMode="gray">
          <a:xfrm>
            <a:off x="6415262" y="296019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25864A9-787C-3B89-FB56-73C77FD26F02}"/>
              </a:ext>
            </a:extLst>
          </p:cNvPr>
          <p:cNvSpPr/>
          <p:nvPr/>
        </p:nvSpPr>
        <p:spPr bwMode="gray">
          <a:xfrm>
            <a:off x="6415262" y="337462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E8BFF3-6BDA-7535-6744-708B422444EB}"/>
              </a:ext>
            </a:extLst>
          </p:cNvPr>
          <p:cNvSpPr/>
          <p:nvPr/>
        </p:nvSpPr>
        <p:spPr bwMode="gray">
          <a:xfrm>
            <a:off x="6415262" y="378905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612B933-11C5-F049-617F-B48C2CF07C7D}"/>
              </a:ext>
            </a:extLst>
          </p:cNvPr>
          <p:cNvSpPr/>
          <p:nvPr/>
        </p:nvSpPr>
        <p:spPr bwMode="gray">
          <a:xfrm>
            <a:off x="6415262" y="420348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4B07D4-888E-B1F5-929D-1ECE42F31CC5}"/>
              </a:ext>
            </a:extLst>
          </p:cNvPr>
          <p:cNvSpPr/>
          <p:nvPr/>
        </p:nvSpPr>
        <p:spPr bwMode="gray">
          <a:xfrm>
            <a:off x="6415262" y="4615454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D27D43-78B9-19C7-2565-4B343B7ECFD2}"/>
              </a:ext>
            </a:extLst>
          </p:cNvPr>
          <p:cNvSpPr/>
          <p:nvPr/>
        </p:nvSpPr>
        <p:spPr bwMode="gray">
          <a:xfrm>
            <a:off x="6415262" y="5035929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AC58FDE-4CCB-7772-72C4-02570A0DF2DA}"/>
              </a:ext>
            </a:extLst>
          </p:cNvPr>
          <p:cNvSpPr/>
          <p:nvPr/>
        </p:nvSpPr>
        <p:spPr bwMode="gray">
          <a:xfrm>
            <a:off x="6415262" y="5450359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4C39C39-63AA-E625-E756-9D77621442BF}"/>
              </a:ext>
            </a:extLst>
          </p:cNvPr>
          <p:cNvSpPr/>
          <p:nvPr/>
        </p:nvSpPr>
        <p:spPr bwMode="gray">
          <a:xfrm>
            <a:off x="6415262" y="5820841"/>
            <a:ext cx="2841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D256AAF-135B-D3ED-3398-31FB6C655F67}"/>
              </a:ext>
            </a:extLst>
          </p:cNvPr>
          <p:cNvSpPr txBox="1"/>
          <p:nvPr/>
        </p:nvSpPr>
        <p:spPr>
          <a:xfrm>
            <a:off x="6795744" y="2949327"/>
            <a:ext cx="4927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de pannes survenues au cours du mois en cours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8BE4C6-5F0D-94B8-FC8D-9793FF752C79}"/>
              </a:ext>
            </a:extLst>
          </p:cNvPr>
          <p:cNvSpPr txBox="1"/>
          <p:nvPr/>
        </p:nvSpPr>
        <p:spPr>
          <a:xfrm>
            <a:off x="6795745" y="3297825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en réparation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06147D2-A08B-D7D6-8BC8-4DD57B305D96}"/>
              </a:ext>
            </a:extLst>
          </p:cNvPr>
          <p:cNvSpPr txBox="1"/>
          <p:nvPr/>
        </p:nvSpPr>
        <p:spPr>
          <a:xfrm>
            <a:off x="6795745" y="3791351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Evolution des pannes au cours du temps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D3E7F4-2D9F-F9E7-82D5-366A23086282}"/>
              </a:ext>
            </a:extLst>
          </p:cNvPr>
          <p:cNvSpPr txBox="1"/>
          <p:nvPr/>
        </p:nvSpPr>
        <p:spPr>
          <a:xfrm>
            <a:off x="6795745" y="4203488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Répartition des pannes selon la catégorie d’équipement et la région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B57AF8-822A-6CD5-55B1-1872A4580358}"/>
              </a:ext>
            </a:extLst>
          </p:cNvPr>
          <p:cNvSpPr txBox="1"/>
          <p:nvPr/>
        </p:nvSpPr>
        <p:spPr>
          <a:xfrm>
            <a:off x="6777528" y="4608871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Répartition des équipements en réparation selon leur statut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506110D-7E24-871D-34F8-2DEC9B7D1D84}"/>
              </a:ext>
            </a:extLst>
          </p:cNvPr>
          <p:cNvSpPr txBox="1"/>
          <p:nvPr/>
        </p:nvSpPr>
        <p:spPr>
          <a:xfrm>
            <a:off x="6781120" y="5029883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Proportion de réparations terminées par rapport à celles demandées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C5C1055-37CF-9AAC-F4B3-BA62ED8F1B9E}"/>
              </a:ext>
            </a:extLst>
          </p:cNvPr>
          <p:cNvSpPr txBox="1"/>
          <p:nvPr/>
        </p:nvSpPr>
        <p:spPr>
          <a:xfrm>
            <a:off x="6795745" y="5426893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Liste des équipements en réparation avec leur statut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C995371-759C-4623-2517-C6E462728C30}"/>
              </a:ext>
            </a:extLst>
          </p:cNvPr>
          <p:cNvSpPr txBox="1"/>
          <p:nvPr/>
        </p:nvSpPr>
        <p:spPr>
          <a:xfrm>
            <a:off x="6795745" y="5820840"/>
            <a:ext cx="501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de jours moyen entre la date de début et de fin des réparations par catégorie d’équipement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4D9AB1-AF9D-72D6-BC5B-138490F7371E}"/>
              </a:ext>
            </a:extLst>
          </p:cNvPr>
          <p:cNvSpPr/>
          <p:nvPr/>
        </p:nvSpPr>
        <p:spPr bwMode="gray">
          <a:xfrm>
            <a:off x="734708" y="1887431"/>
            <a:ext cx="5043929" cy="31843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26818E14-40B7-337D-D877-C9FF626BE061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5759784" y="1902603"/>
            <a:ext cx="358541" cy="1380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B9DE61E-7B4E-EDEA-E299-D8F27DE43287}"/>
              </a:ext>
            </a:extLst>
          </p:cNvPr>
          <p:cNvSpPr/>
          <p:nvPr/>
        </p:nvSpPr>
        <p:spPr bwMode="gray">
          <a:xfrm>
            <a:off x="1025023" y="2255905"/>
            <a:ext cx="4633273" cy="276999"/>
          </a:xfrm>
          <a:prstGeom prst="rect">
            <a:avLst/>
          </a:prstGeom>
          <a:noFill/>
          <a:ln w="19050">
            <a:solidFill>
              <a:srgbClr val="004575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801EF61-53F2-B6A1-5627-8D6461203293}"/>
              </a:ext>
            </a:extLst>
          </p:cNvPr>
          <p:cNvCxnSpPr>
            <a:cxnSpLocks/>
          </p:cNvCxnSpPr>
          <p:nvPr/>
        </p:nvCxnSpPr>
        <p:spPr>
          <a:xfrm flipH="1">
            <a:off x="5658296" y="2265586"/>
            <a:ext cx="297094" cy="138500"/>
          </a:xfrm>
          <a:prstGeom prst="straightConnector1">
            <a:avLst/>
          </a:prstGeom>
          <a:ln w="12700">
            <a:solidFill>
              <a:srgbClr val="004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3B7A870E-B721-E483-20E2-80060C2EBD89}"/>
              </a:ext>
            </a:extLst>
          </p:cNvPr>
          <p:cNvSpPr txBox="1"/>
          <p:nvPr/>
        </p:nvSpPr>
        <p:spPr>
          <a:xfrm>
            <a:off x="6118325" y="1764103"/>
            <a:ext cx="1616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Menu de navigation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DD4117D-D72C-6193-4166-6F2841BAEE90}"/>
              </a:ext>
            </a:extLst>
          </p:cNvPr>
          <p:cNvSpPr txBox="1"/>
          <p:nvPr/>
        </p:nvSpPr>
        <p:spPr>
          <a:xfrm>
            <a:off x="5959122" y="2127087"/>
            <a:ext cx="15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Filtres de données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537AFBD-B936-D033-FA2E-8E8E726C0129}"/>
              </a:ext>
            </a:extLst>
          </p:cNvPr>
          <p:cNvSpPr/>
          <p:nvPr/>
        </p:nvSpPr>
        <p:spPr bwMode="gray">
          <a:xfrm>
            <a:off x="1027772" y="2896379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5E5C4C2-4DF7-9854-24BC-B7B2440F5B46}"/>
              </a:ext>
            </a:extLst>
          </p:cNvPr>
          <p:cNvSpPr/>
          <p:nvPr/>
        </p:nvSpPr>
        <p:spPr bwMode="gray">
          <a:xfrm>
            <a:off x="1834719" y="2647538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95C9EE2-33D3-FB6E-D638-FB28B7BED805}"/>
              </a:ext>
            </a:extLst>
          </p:cNvPr>
          <p:cNvSpPr/>
          <p:nvPr/>
        </p:nvSpPr>
        <p:spPr bwMode="gray">
          <a:xfrm>
            <a:off x="2641666" y="2632272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4550E91-D6B6-4273-BB51-51F6029A1BDE}"/>
              </a:ext>
            </a:extLst>
          </p:cNvPr>
          <p:cNvSpPr/>
          <p:nvPr/>
        </p:nvSpPr>
        <p:spPr bwMode="gray">
          <a:xfrm>
            <a:off x="3464231" y="2632272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A0DCFB4-BEA9-DC40-5264-B977361AAB09}"/>
              </a:ext>
            </a:extLst>
          </p:cNvPr>
          <p:cNvSpPr/>
          <p:nvPr/>
        </p:nvSpPr>
        <p:spPr bwMode="gray">
          <a:xfrm>
            <a:off x="1082382" y="354502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C64ED9E-2CA6-4DA2-BD7D-E1ED2D7BA980}"/>
              </a:ext>
            </a:extLst>
          </p:cNvPr>
          <p:cNvSpPr/>
          <p:nvPr/>
        </p:nvSpPr>
        <p:spPr bwMode="gray">
          <a:xfrm>
            <a:off x="4132922" y="354502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2A9FD4D-57F8-AF8E-CAAC-3265B2888C6E}"/>
              </a:ext>
            </a:extLst>
          </p:cNvPr>
          <p:cNvSpPr/>
          <p:nvPr/>
        </p:nvSpPr>
        <p:spPr bwMode="gray">
          <a:xfrm>
            <a:off x="4085557" y="460887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A43FF42-48EE-AC52-C680-FC90737CD138}"/>
              </a:ext>
            </a:extLst>
          </p:cNvPr>
          <p:cNvSpPr/>
          <p:nvPr/>
        </p:nvSpPr>
        <p:spPr bwMode="gray">
          <a:xfrm>
            <a:off x="1082381" y="525847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F4E9583-7CC7-7A8E-373D-2DD6CEF0F17B}"/>
              </a:ext>
            </a:extLst>
          </p:cNvPr>
          <p:cNvSpPr/>
          <p:nvPr/>
        </p:nvSpPr>
        <p:spPr bwMode="gray">
          <a:xfrm>
            <a:off x="5231909" y="5682340"/>
            <a:ext cx="2841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7517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8B52A-8795-5952-C4F6-69F2F3B8C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5D3CBC-B25F-1AB3-1185-8BA10060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2" y="1409793"/>
            <a:ext cx="5665837" cy="488057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6A9E6B-68C7-90C7-359D-DD7153E4D3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23</a:t>
            </a:fld>
            <a:endParaRPr lang="fr-FR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D2C71D3-B8AC-BFF7-9A17-BE12CC10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688"/>
          </a:xfrm>
        </p:spPr>
        <p:txBody>
          <a:bodyPr/>
          <a:lstStyle/>
          <a:p>
            <a:r>
              <a:rPr lang="fr-FR" noProof="0" dirty="0"/>
              <a:t>tableau de bord: Localisation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47E5CB-B439-E426-206F-2BD8626E7AF9}"/>
              </a:ext>
            </a:extLst>
          </p:cNvPr>
          <p:cNvSpPr/>
          <p:nvPr/>
        </p:nvSpPr>
        <p:spPr bwMode="gray">
          <a:xfrm>
            <a:off x="6336395" y="2583085"/>
            <a:ext cx="5551086" cy="37874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DD4C95-3448-A0FB-6596-7EDA7FCE6A51}"/>
              </a:ext>
            </a:extLst>
          </p:cNvPr>
          <p:cNvSpPr txBox="1"/>
          <p:nvPr/>
        </p:nvSpPr>
        <p:spPr>
          <a:xfrm>
            <a:off x="6795745" y="2636617"/>
            <a:ext cx="495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dont le formulaire de suivi n’a pas été renseigné pendant plus d’un mois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41CA797-1E98-1913-6113-AA082017F313}"/>
              </a:ext>
            </a:extLst>
          </p:cNvPr>
          <p:cNvSpPr/>
          <p:nvPr/>
        </p:nvSpPr>
        <p:spPr bwMode="gray">
          <a:xfrm>
            <a:off x="6415262" y="272951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8F8BA7E-CFA1-2C7A-8881-544D7E3176D0}"/>
              </a:ext>
            </a:extLst>
          </p:cNvPr>
          <p:cNvSpPr/>
          <p:nvPr/>
        </p:nvSpPr>
        <p:spPr bwMode="gray">
          <a:xfrm>
            <a:off x="6415262" y="326023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309915F-6640-A421-F672-B3138D96D582}"/>
              </a:ext>
            </a:extLst>
          </p:cNvPr>
          <p:cNvSpPr/>
          <p:nvPr/>
        </p:nvSpPr>
        <p:spPr bwMode="gray">
          <a:xfrm>
            <a:off x="6415262" y="367466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8A8B189-115C-AE5B-E7F2-4E9C1B35B2E4}"/>
              </a:ext>
            </a:extLst>
          </p:cNvPr>
          <p:cNvSpPr/>
          <p:nvPr/>
        </p:nvSpPr>
        <p:spPr bwMode="gray">
          <a:xfrm>
            <a:off x="6415262" y="408909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8F6FFA-ECFD-1458-D70A-20649677642F}"/>
              </a:ext>
            </a:extLst>
          </p:cNvPr>
          <p:cNvSpPr txBox="1"/>
          <p:nvPr/>
        </p:nvSpPr>
        <p:spPr>
          <a:xfrm>
            <a:off x="6795745" y="3165204"/>
            <a:ext cx="495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Nombre d’équipements déplacés de plus de 500 m par rapport à l’emplacement initial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91E7926-740B-4F8D-BDEB-958E534DFBA1}"/>
              </a:ext>
            </a:extLst>
          </p:cNvPr>
          <p:cNvSpPr txBox="1"/>
          <p:nvPr/>
        </p:nvSpPr>
        <p:spPr>
          <a:xfrm>
            <a:off x="6795745" y="3673128"/>
            <a:ext cx="501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Liste des équipements avec état de positionnement (déplacé ou non)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19BA31-E55E-FF0A-9763-E3B3CF247217}"/>
              </a:ext>
            </a:extLst>
          </p:cNvPr>
          <p:cNvSpPr txBox="1"/>
          <p:nvPr/>
        </p:nvSpPr>
        <p:spPr>
          <a:xfrm>
            <a:off x="6795745" y="4030451"/>
            <a:ext cx="501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Carte interactive qui montre les emplacements des équipements selon leur statut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76A51-1D66-489D-CDEE-AFD5CE45A5C8}"/>
              </a:ext>
            </a:extLst>
          </p:cNvPr>
          <p:cNvSpPr/>
          <p:nvPr/>
        </p:nvSpPr>
        <p:spPr bwMode="gray">
          <a:xfrm>
            <a:off x="890832" y="1972271"/>
            <a:ext cx="5019773" cy="31843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D2C986A-5161-5DF4-C748-827DF18D154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910605" y="2063022"/>
            <a:ext cx="370792" cy="684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11651A-8D40-E537-01E8-CA3E10C38DB4}"/>
              </a:ext>
            </a:extLst>
          </p:cNvPr>
          <p:cNvSpPr/>
          <p:nvPr/>
        </p:nvSpPr>
        <p:spPr bwMode="gray">
          <a:xfrm>
            <a:off x="1046375" y="2340745"/>
            <a:ext cx="4388179" cy="276999"/>
          </a:xfrm>
          <a:prstGeom prst="rect">
            <a:avLst/>
          </a:prstGeom>
          <a:noFill/>
          <a:ln w="19050">
            <a:solidFill>
              <a:srgbClr val="004575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0B776FA-9C87-2455-2FFF-9CBF46EAE819}"/>
              </a:ext>
            </a:extLst>
          </p:cNvPr>
          <p:cNvCxnSpPr>
            <a:cxnSpLocks/>
          </p:cNvCxnSpPr>
          <p:nvPr/>
        </p:nvCxnSpPr>
        <p:spPr>
          <a:xfrm flipH="1">
            <a:off x="5434554" y="2428140"/>
            <a:ext cx="476051" cy="51104"/>
          </a:xfrm>
          <a:prstGeom prst="straightConnector1">
            <a:avLst/>
          </a:prstGeom>
          <a:ln w="12700">
            <a:solidFill>
              <a:srgbClr val="004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D8B6E7F7-44B1-4A77-3D7E-DE82E906044A}"/>
              </a:ext>
            </a:extLst>
          </p:cNvPr>
          <p:cNvSpPr txBox="1"/>
          <p:nvPr/>
        </p:nvSpPr>
        <p:spPr>
          <a:xfrm>
            <a:off x="6281397" y="1924522"/>
            <a:ext cx="1616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Menu de navigation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EEC53F2-22ED-772E-85B6-2E54DE470D95}"/>
              </a:ext>
            </a:extLst>
          </p:cNvPr>
          <p:cNvSpPr txBox="1"/>
          <p:nvPr/>
        </p:nvSpPr>
        <p:spPr>
          <a:xfrm>
            <a:off x="5896663" y="2287880"/>
            <a:ext cx="1539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noProof="0" dirty="0"/>
              <a:t>Filtres de données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4AD5763-AEBF-03E9-73D7-CBE4C4200F68}"/>
              </a:ext>
            </a:extLst>
          </p:cNvPr>
          <p:cNvSpPr/>
          <p:nvPr/>
        </p:nvSpPr>
        <p:spPr bwMode="gray">
          <a:xfrm>
            <a:off x="1207933" y="2687624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678BEA6-DE5A-D318-7E79-E8721D431B1D}"/>
              </a:ext>
            </a:extLst>
          </p:cNvPr>
          <p:cNvSpPr/>
          <p:nvPr/>
        </p:nvSpPr>
        <p:spPr bwMode="gray">
          <a:xfrm>
            <a:off x="2608281" y="266778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AF95028-8C26-AF4F-47C2-00D147E8E151}"/>
              </a:ext>
            </a:extLst>
          </p:cNvPr>
          <p:cNvSpPr/>
          <p:nvPr/>
        </p:nvSpPr>
        <p:spPr bwMode="gray">
          <a:xfrm>
            <a:off x="1207932" y="3811627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F2010EB-CF41-3459-D6C7-2C237FE61D6E}"/>
              </a:ext>
            </a:extLst>
          </p:cNvPr>
          <p:cNvSpPr/>
          <p:nvPr/>
        </p:nvSpPr>
        <p:spPr bwMode="gray">
          <a:xfrm>
            <a:off x="5155875" y="3209823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474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ECCB97B-17D5-72B1-3082-7C795EDE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3" y="1249647"/>
            <a:ext cx="6582680" cy="3373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B36CCF3-5323-FBF0-74F2-C00FD7A9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571" y="2194559"/>
            <a:ext cx="4421106" cy="379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316893-9E7F-B581-04EA-9488615A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24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B214739-D34A-FDD8-D0ED-535B6248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Tableau de bord: Exportation des rapports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65CCC2E-6ED8-04BD-A7F1-809308E4C181}"/>
              </a:ext>
            </a:extLst>
          </p:cNvPr>
          <p:cNvSpPr/>
          <p:nvPr/>
        </p:nvSpPr>
        <p:spPr bwMode="gray">
          <a:xfrm>
            <a:off x="3617843" y="1042149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5603CA2-F52E-F0D0-7BA9-469A2DBADC9C}"/>
              </a:ext>
            </a:extLst>
          </p:cNvPr>
          <p:cNvSpPr/>
          <p:nvPr/>
        </p:nvSpPr>
        <p:spPr bwMode="gray">
          <a:xfrm>
            <a:off x="3668643" y="3775189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6E231-E6C9-7DBF-7A9A-00DD4E16BC5A}"/>
              </a:ext>
            </a:extLst>
          </p:cNvPr>
          <p:cNvSpPr/>
          <p:nvPr/>
        </p:nvSpPr>
        <p:spPr bwMode="gray">
          <a:xfrm>
            <a:off x="3683001" y="1316950"/>
            <a:ext cx="462280" cy="445809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DC424A-DDAA-C2EE-7B3A-2EE82E646F0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702560" y="1762759"/>
            <a:ext cx="1211581" cy="192655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1D146-C227-E350-5C0D-6BFA9D2D6086}"/>
              </a:ext>
            </a:extLst>
          </p:cNvPr>
          <p:cNvSpPr/>
          <p:nvPr/>
        </p:nvSpPr>
        <p:spPr bwMode="gray">
          <a:xfrm>
            <a:off x="1671320" y="3689310"/>
            <a:ext cx="2004049" cy="445809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ADE187-2217-9478-8A0E-9E344ED9A526}"/>
              </a:ext>
            </a:extLst>
          </p:cNvPr>
          <p:cNvSpPr/>
          <p:nvPr/>
        </p:nvSpPr>
        <p:spPr bwMode="gray">
          <a:xfrm>
            <a:off x="9739243" y="329050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20F23-213E-8F17-A347-AD8AFBD98ABE}"/>
              </a:ext>
            </a:extLst>
          </p:cNvPr>
          <p:cNvSpPr/>
          <p:nvPr/>
        </p:nvSpPr>
        <p:spPr bwMode="gray">
          <a:xfrm>
            <a:off x="8067040" y="3277830"/>
            <a:ext cx="1630679" cy="289669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6B78329-D77D-FB29-1009-681016B6DEBF}"/>
              </a:ext>
            </a:extLst>
          </p:cNvPr>
          <p:cNvSpPr/>
          <p:nvPr/>
        </p:nvSpPr>
        <p:spPr bwMode="gray">
          <a:xfrm>
            <a:off x="11334316" y="4495245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648274-DE69-DEC0-3ABD-F9BEC163AF7C}"/>
              </a:ext>
            </a:extLst>
          </p:cNvPr>
          <p:cNvSpPr/>
          <p:nvPr/>
        </p:nvSpPr>
        <p:spPr bwMode="gray">
          <a:xfrm>
            <a:off x="8067040" y="3624019"/>
            <a:ext cx="3267276" cy="1148225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E9FA5469-FD45-5C44-F127-37FE104390DF}"/>
              </a:ext>
            </a:extLst>
          </p:cNvPr>
          <p:cNvSpPr/>
          <p:nvPr/>
        </p:nvSpPr>
        <p:spPr bwMode="gray">
          <a:xfrm>
            <a:off x="7154616" y="3567499"/>
            <a:ext cx="212063" cy="2997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7C824B-E276-E75F-0D5D-AB93321D3715}"/>
              </a:ext>
            </a:extLst>
          </p:cNvPr>
          <p:cNvSpPr/>
          <p:nvPr/>
        </p:nvSpPr>
        <p:spPr bwMode="gray">
          <a:xfrm>
            <a:off x="10485121" y="5353801"/>
            <a:ext cx="1026160" cy="340879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DE30AE7-5393-5C31-B5E6-D637023F9152}"/>
              </a:ext>
            </a:extLst>
          </p:cNvPr>
          <p:cNvSpPr/>
          <p:nvPr/>
        </p:nvSpPr>
        <p:spPr bwMode="gray">
          <a:xfrm>
            <a:off x="11552756" y="5385740"/>
            <a:ext cx="278679" cy="276999"/>
          </a:xfrm>
          <a:prstGeom prst="ellipse">
            <a:avLst/>
          </a:prstGeom>
          <a:solidFill>
            <a:srgbClr val="C00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200" noProof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8F542-B790-B975-2F20-56B93819C949}"/>
              </a:ext>
            </a:extLst>
          </p:cNvPr>
          <p:cNvSpPr txBox="1"/>
          <p:nvPr/>
        </p:nvSpPr>
        <p:spPr>
          <a:xfrm>
            <a:off x="289404" y="4728776"/>
            <a:ext cx="662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noProof="0" dirty="0"/>
              <a:t>1. Cliquer sur “Télécharger le rapport”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4E2CFD4-8399-D265-9866-8EFDF54BFCA0}"/>
              </a:ext>
            </a:extLst>
          </p:cNvPr>
          <p:cNvSpPr txBox="1"/>
          <p:nvPr/>
        </p:nvSpPr>
        <p:spPr>
          <a:xfrm>
            <a:off x="7613570" y="6021486"/>
            <a:ext cx="4465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noProof="0" dirty="0"/>
              <a:t>2. Sélectionnez les pages et télécharger</a:t>
            </a:r>
          </a:p>
        </p:txBody>
      </p:sp>
    </p:spTree>
    <p:extLst>
      <p:ext uri="{BB962C8B-B14F-4D97-AF65-F5344CB8AC3E}">
        <p14:creationId xmlns:p14="http://schemas.microsoft.com/office/powerpoint/2010/main" val="2372783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29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477A63-91CA-E170-CFEE-2CAF32C9CC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3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F38F0D-58C2-445D-BF31-F1910682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INTRODUCTION ET CONTEXTE</a:t>
            </a:r>
          </a:p>
        </p:txBody>
      </p:sp>
    </p:spTree>
    <p:extLst>
      <p:ext uri="{BB962C8B-B14F-4D97-AF65-F5344CB8AC3E}">
        <p14:creationId xmlns:p14="http://schemas.microsoft.com/office/powerpoint/2010/main" val="164433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2D63CA-4E06-4497-9DD8-BBD7CB071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4</a:t>
            </a:fld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B5803-C5B8-9898-8976-DB48CEB011F8}"/>
              </a:ext>
            </a:extLst>
          </p:cNvPr>
          <p:cNvSpPr/>
          <p:nvPr/>
        </p:nvSpPr>
        <p:spPr bwMode="gray">
          <a:xfrm>
            <a:off x="320040" y="2021840"/>
            <a:ext cx="3256280" cy="4378960"/>
          </a:xfrm>
          <a:prstGeom prst="rect">
            <a:avLst/>
          </a:prstGeom>
          <a:solidFill>
            <a:srgbClr val="EDEDE1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6A2AD-03DB-101B-B6BF-0BF11EB33696}"/>
              </a:ext>
            </a:extLst>
          </p:cNvPr>
          <p:cNvSpPr/>
          <p:nvPr/>
        </p:nvSpPr>
        <p:spPr bwMode="gray">
          <a:xfrm>
            <a:off x="8708310" y="2021840"/>
            <a:ext cx="3190240" cy="4378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A6A09-0C4E-609E-B453-1C8E13D5D52C}"/>
              </a:ext>
            </a:extLst>
          </p:cNvPr>
          <p:cNvSpPr/>
          <p:nvPr/>
        </p:nvSpPr>
        <p:spPr bwMode="gray">
          <a:xfrm>
            <a:off x="4170906" y="2021840"/>
            <a:ext cx="3958058" cy="4378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2D46881-DCB1-CDF9-F46F-667AAF4F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fr-FR" noProof="0" dirty="0"/>
              <a:t>Contexte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648C6-3C6F-2AF1-02D5-6F043F688C0A}"/>
              </a:ext>
            </a:extLst>
          </p:cNvPr>
          <p:cNvSpPr/>
          <p:nvPr/>
        </p:nvSpPr>
        <p:spPr bwMode="gray">
          <a:xfrm>
            <a:off x="391160" y="2169160"/>
            <a:ext cx="3108960" cy="645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817723-A84F-61F5-F9AD-4DFE33F62DF8}"/>
              </a:ext>
            </a:extLst>
          </p:cNvPr>
          <p:cNvSpPr txBox="1"/>
          <p:nvPr/>
        </p:nvSpPr>
        <p:spPr>
          <a:xfrm>
            <a:off x="320040" y="2956560"/>
            <a:ext cx="3256280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noProof="0" dirty="0"/>
              <a:t>Construction et rénovation des formations sanitaires 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noProof="0" dirty="0"/>
              <a:t>Equiper les formations sanitaires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4043F-AA60-C6C3-6850-A79C286DC5B6}"/>
              </a:ext>
            </a:extLst>
          </p:cNvPr>
          <p:cNvSpPr/>
          <p:nvPr/>
        </p:nvSpPr>
        <p:spPr bwMode="gray">
          <a:xfrm>
            <a:off x="4174796" y="1640840"/>
            <a:ext cx="3958058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/>
              <a:t>Challenges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99BF36-6647-B3A5-158B-8AF9C012AB95}"/>
              </a:ext>
            </a:extLst>
          </p:cNvPr>
          <p:cNvSpPr txBox="1"/>
          <p:nvPr/>
        </p:nvSpPr>
        <p:spPr>
          <a:xfrm>
            <a:off x="4272280" y="2219212"/>
            <a:ext cx="3759357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 dirty="0"/>
              <a:t>Manque de visibilité sur les équipements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 dirty="0"/>
              <a:t>Traçabilité et redevabilité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 dirty="0"/>
              <a:t>Planification des maintenances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 dirty="0"/>
              <a:t>Optimisation des ressources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 dirty="0"/>
              <a:t>Suivi des indicateurs de performances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 dirty="0"/>
              <a:t>Anticipation des besoins futurs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92E356-3AC3-2BC1-DA25-3D9BEED46FE9}"/>
              </a:ext>
            </a:extLst>
          </p:cNvPr>
          <p:cNvSpPr txBox="1"/>
          <p:nvPr/>
        </p:nvSpPr>
        <p:spPr>
          <a:xfrm>
            <a:off x="411480" y="2232670"/>
            <a:ext cx="3048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00" b="1" noProof="0" dirty="0"/>
              <a:t>Rapprochement des formations sanitaires aux ménages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AC3DE4-87B3-D96C-2CC4-942193F6B0E9}"/>
              </a:ext>
            </a:extLst>
          </p:cNvPr>
          <p:cNvSpPr/>
          <p:nvPr/>
        </p:nvSpPr>
        <p:spPr bwMode="gray">
          <a:xfrm>
            <a:off x="320040" y="1640840"/>
            <a:ext cx="325628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/>
              <a:t>Objectif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01F7FF-E047-C3D6-7EDE-17A86C4B475A}"/>
              </a:ext>
            </a:extLst>
          </p:cNvPr>
          <p:cNvSpPr/>
          <p:nvPr/>
        </p:nvSpPr>
        <p:spPr bwMode="gray">
          <a:xfrm>
            <a:off x="8712200" y="1640840"/>
            <a:ext cx="319024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/>
              <a:t>Solutions digitales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0C456B9D-2DED-3218-621F-8A0E442206D8}"/>
              </a:ext>
            </a:extLst>
          </p:cNvPr>
          <p:cNvSpPr/>
          <p:nvPr/>
        </p:nvSpPr>
        <p:spPr bwMode="gray">
          <a:xfrm>
            <a:off x="3693386" y="3764280"/>
            <a:ext cx="360454" cy="53848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3F84479C-DCA7-8129-9DAD-C11C4AC782AB}"/>
              </a:ext>
            </a:extLst>
          </p:cNvPr>
          <p:cNvSpPr/>
          <p:nvPr/>
        </p:nvSpPr>
        <p:spPr bwMode="gray">
          <a:xfrm>
            <a:off x="8246030" y="3764280"/>
            <a:ext cx="360454" cy="53848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52C64D4-864A-5AB9-0A7D-B006C31977B6}"/>
              </a:ext>
            </a:extLst>
          </p:cNvPr>
          <p:cNvSpPr txBox="1"/>
          <p:nvPr/>
        </p:nvSpPr>
        <p:spPr>
          <a:xfrm>
            <a:off x="8804634" y="2125395"/>
            <a:ext cx="3006365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noProof="0" dirty="0"/>
              <a:t>Outil digital de suivi en temps réel:</a:t>
            </a:r>
          </a:p>
          <a:p>
            <a:pPr marL="447675" lvl="1" indent="-177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noProof="0" dirty="0"/>
              <a:t>Fournir des indicateurs de suivi sur les équipements</a:t>
            </a:r>
          </a:p>
          <a:p>
            <a:pPr marL="447675" lvl="1" indent="-177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noProof="0" dirty="0"/>
              <a:t>Fournir des informations sur la géolocalisation des équipements</a:t>
            </a:r>
          </a:p>
        </p:txBody>
      </p:sp>
    </p:spTree>
    <p:extLst>
      <p:ext uri="{BB962C8B-B14F-4D97-AF65-F5344CB8AC3E}">
        <p14:creationId xmlns:p14="http://schemas.microsoft.com/office/powerpoint/2010/main" val="24549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9"/>
    </mc:Choice>
    <mc:Fallback xmlns="">
      <p:transition spd="slow" advTm="595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4CB8BD2-2024-05E8-2A1F-FF116666E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5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B5646A8-FA8E-D5D1-E71B-968DF213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PRESENTATION DE LA SOLUTION</a:t>
            </a:r>
          </a:p>
        </p:txBody>
      </p:sp>
    </p:spTree>
    <p:extLst>
      <p:ext uri="{BB962C8B-B14F-4D97-AF65-F5344CB8AC3E}">
        <p14:creationId xmlns:p14="http://schemas.microsoft.com/office/powerpoint/2010/main" val="220265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D957D7-E720-9C82-25DB-ADF72CB7E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6</a:t>
            </a:fld>
            <a:endParaRPr lang="fr-FR" noProof="0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4C20B90C-05B6-E33E-247B-9AAACA3E080A}"/>
              </a:ext>
            </a:extLst>
          </p:cNvPr>
          <p:cNvSpPr/>
          <p:nvPr/>
        </p:nvSpPr>
        <p:spPr bwMode="gray">
          <a:xfrm>
            <a:off x="405169" y="1531696"/>
            <a:ext cx="11512511" cy="32512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fr-FR" sz="1200" noProof="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843D511-EB97-1A61-5E1C-8B257581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688"/>
          </a:xfrm>
        </p:spPr>
        <p:txBody>
          <a:bodyPr/>
          <a:lstStyle/>
          <a:p>
            <a:r>
              <a:rPr lang="fr-FR" noProof="0" dirty="0"/>
              <a:t>Processus de suivi des équipements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0F56B-F139-2479-083C-BDEE8C24AB39}"/>
              </a:ext>
            </a:extLst>
          </p:cNvPr>
          <p:cNvSpPr/>
          <p:nvPr/>
        </p:nvSpPr>
        <p:spPr bwMode="gray">
          <a:xfrm>
            <a:off x="598605" y="1381912"/>
            <a:ext cx="3257978" cy="624688"/>
          </a:xfrm>
          <a:prstGeom prst="rect">
            <a:avLst/>
          </a:prstGeom>
          <a:solidFill>
            <a:srgbClr val="CBD236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/>
              <a:t>Inventaire et répartition</a:t>
            </a:r>
            <a:br>
              <a:rPr lang="fr-FR" sz="1400" b="1" noProof="0" dirty="0"/>
            </a:br>
            <a:r>
              <a:rPr lang="fr-FR" sz="1400" b="1" noProof="0" dirty="0"/>
              <a:t>des équipements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4AFB94-D7AB-1BC9-FBC5-44B8D3FC34B4}"/>
              </a:ext>
            </a:extLst>
          </p:cNvPr>
          <p:cNvSpPr/>
          <p:nvPr/>
        </p:nvSpPr>
        <p:spPr bwMode="gray">
          <a:xfrm>
            <a:off x="4213624" y="1381912"/>
            <a:ext cx="2658516" cy="624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/>
              <a:t>Collecte des informations</a:t>
            </a:r>
            <a:br>
              <a:rPr lang="fr-FR" sz="1400" b="1" noProof="0" dirty="0"/>
            </a:br>
            <a:r>
              <a:rPr lang="fr-FR" sz="1400" b="1" noProof="0" dirty="0"/>
              <a:t> de suivi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0EE598-77B9-2119-169D-49BCD57C5FD4}"/>
              </a:ext>
            </a:extLst>
          </p:cNvPr>
          <p:cNvSpPr/>
          <p:nvPr/>
        </p:nvSpPr>
        <p:spPr bwMode="gray">
          <a:xfrm>
            <a:off x="7301060" y="1381912"/>
            <a:ext cx="2411900" cy="624688"/>
          </a:xfrm>
          <a:prstGeom prst="rect">
            <a:avLst/>
          </a:prstGeom>
          <a:solidFill>
            <a:srgbClr val="E0B8B9"/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/>
              <a:t>Analyse </a:t>
            </a:r>
            <a:br>
              <a:rPr lang="fr-FR" sz="1400" b="1" noProof="0" dirty="0"/>
            </a:br>
            <a:r>
              <a:rPr lang="fr-FR" sz="1400" b="1" noProof="0" dirty="0"/>
              <a:t>et traitement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61BDD4-D1DF-2906-9674-8D9D37C81000}"/>
              </a:ext>
            </a:extLst>
          </p:cNvPr>
          <p:cNvSpPr/>
          <p:nvPr/>
        </p:nvSpPr>
        <p:spPr bwMode="gray">
          <a:xfrm>
            <a:off x="9905998" y="1381912"/>
            <a:ext cx="1783082" cy="624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400" b="1" noProof="0" dirty="0"/>
              <a:t>Visualisation </a:t>
            </a:r>
            <a:br>
              <a:rPr lang="fr-FR" sz="1400" b="1" noProof="0" dirty="0"/>
            </a:br>
            <a:r>
              <a:rPr lang="fr-FR" sz="1400" b="1" noProof="0" dirty="0"/>
              <a:t>et aide à la décision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3B459F-1698-F58A-6575-60F89F79F662}"/>
              </a:ext>
            </a:extLst>
          </p:cNvPr>
          <p:cNvSpPr txBox="1"/>
          <p:nvPr/>
        </p:nvSpPr>
        <p:spPr>
          <a:xfrm>
            <a:off x="405170" y="3437327"/>
            <a:ext cx="3417400" cy="28281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Recenser les équipements à suivre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Catégoriser les équipements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Créer une liste de répartition des équipements par bénéficiaire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Créer des QR codes uniques pour chaque équipement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Etiquetage des équipements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Déployer les équipements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Désigner des personnes chargées du suivi des équipements</a:t>
            </a:r>
          </a:p>
        </p:txBody>
      </p:sp>
      <p:pic>
        <p:nvPicPr>
          <p:cNvPr id="12" name="Image 11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CB0AAF90-370D-507E-2EBF-A8CF2FDBF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68" y="2123440"/>
            <a:ext cx="2228336" cy="1142818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9779BAC-D254-04C3-E59D-F4838CF1C8CB}"/>
              </a:ext>
            </a:extLst>
          </p:cNvPr>
          <p:cNvCxnSpPr/>
          <p:nvPr/>
        </p:nvCxnSpPr>
        <p:spPr>
          <a:xfrm>
            <a:off x="4020585" y="1397538"/>
            <a:ext cx="0" cy="53436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58C66E0-FA16-4DBD-463D-AF1B7F29EF45}"/>
              </a:ext>
            </a:extLst>
          </p:cNvPr>
          <p:cNvCxnSpPr/>
          <p:nvPr/>
        </p:nvCxnSpPr>
        <p:spPr>
          <a:xfrm>
            <a:off x="7108177" y="1397538"/>
            <a:ext cx="0" cy="53436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3465446-3A1D-5255-3EC0-99274EB514BA}"/>
              </a:ext>
            </a:extLst>
          </p:cNvPr>
          <p:cNvSpPr txBox="1"/>
          <p:nvPr/>
        </p:nvSpPr>
        <p:spPr>
          <a:xfrm>
            <a:off x="4184588" y="2123440"/>
            <a:ext cx="2767143" cy="612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Renseignement du formulaire de suivi de l’état des équipements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ECBCD1A-58D5-74DA-7D35-9B2F802C4A13}"/>
              </a:ext>
            </a:extLst>
          </p:cNvPr>
          <p:cNvCxnSpPr/>
          <p:nvPr/>
        </p:nvCxnSpPr>
        <p:spPr>
          <a:xfrm>
            <a:off x="9809480" y="1397538"/>
            <a:ext cx="0" cy="53436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B6647779-7054-A26E-BBCA-9928FD64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2" b="62223"/>
          <a:stretch/>
        </p:blipFill>
        <p:spPr>
          <a:xfrm>
            <a:off x="7157743" y="4553146"/>
            <a:ext cx="2600937" cy="2033287"/>
          </a:xfrm>
          <a:prstGeom prst="rect">
            <a:avLst/>
          </a:prstGeom>
        </p:spPr>
      </p:pic>
      <p:pic>
        <p:nvPicPr>
          <p:cNvPr id="18" name="Image 17" descr="Une image contenant texte, capture d’écran, ordinateur, logiciel&#10;&#10;Description générée automatiquement">
            <a:extLst>
              <a:ext uri="{FF2B5EF4-FFF2-40B4-BE49-F238E27FC236}">
                <a16:creationId xmlns:a16="http://schemas.microsoft.com/office/drawing/2014/main" id="{C6B4E1DC-6446-E437-C309-0CF1AC3F3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2" b="29729"/>
          <a:stretch/>
        </p:blipFill>
        <p:spPr>
          <a:xfrm>
            <a:off x="4177032" y="2805930"/>
            <a:ext cx="2774699" cy="1624668"/>
          </a:xfrm>
          <a:prstGeom prst="rect">
            <a:avLst/>
          </a:prstGeom>
        </p:spPr>
      </p:pic>
      <p:pic>
        <p:nvPicPr>
          <p:cNvPr id="19" name="Image 18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713F0596-D17D-218C-8600-8C0FFA557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9" b="60111"/>
          <a:stretch/>
        </p:blipFill>
        <p:spPr>
          <a:xfrm>
            <a:off x="4177031" y="4628356"/>
            <a:ext cx="2774699" cy="195807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6CADE30-8021-42E9-DDB9-722EBC9B34AC}"/>
              </a:ext>
            </a:extLst>
          </p:cNvPr>
          <p:cNvSpPr txBox="1"/>
          <p:nvPr/>
        </p:nvSpPr>
        <p:spPr>
          <a:xfrm>
            <a:off x="9905999" y="2123440"/>
            <a:ext cx="1783082" cy="889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Visualisation dans le tableau de bord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Prise de décisions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B546198-3A3D-A11B-5130-3028F9D3F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606" y="2852435"/>
            <a:ext cx="1523370" cy="152337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DCF94E8-B63A-5320-6A92-3306CAC80F36}"/>
              </a:ext>
            </a:extLst>
          </p:cNvPr>
          <p:cNvSpPr txBox="1"/>
          <p:nvPr/>
        </p:nvSpPr>
        <p:spPr>
          <a:xfrm>
            <a:off x="7295980" y="2123440"/>
            <a:ext cx="2411900" cy="612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noProof="0" dirty="0"/>
              <a:t>Analyse et traitement </a:t>
            </a:r>
            <a:br>
              <a:rPr lang="fr-FR" sz="1200" noProof="0" dirty="0"/>
            </a:br>
            <a:r>
              <a:rPr lang="fr-FR" sz="1200" noProof="0" dirty="0"/>
              <a:t>automatisés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255B48E-E68A-CC2D-9A2F-E5D19F984F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9" y="3279218"/>
            <a:ext cx="1882062" cy="18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EB258D-1438-E9EA-1F6B-8826C1F13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7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6B3EBC-143E-D557-5316-23D411DF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Architecture globale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5D306432-1ABD-9A8A-98AA-E8FA47EBD386}"/>
              </a:ext>
            </a:extLst>
          </p:cNvPr>
          <p:cNvGrpSpPr/>
          <p:nvPr/>
        </p:nvGrpSpPr>
        <p:grpSpPr>
          <a:xfrm>
            <a:off x="387751" y="1539432"/>
            <a:ext cx="11302679" cy="4016416"/>
            <a:chOff x="746566" y="1192192"/>
            <a:chExt cx="11302679" cy="401641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BC73587-F5A2-D860-B9D2-F82284411254}"/>
                </a:ext>
              </a:extLst>
            </p:cNvPr>
            <p:cNvSpPr/>
            <p:nvPr/>
          </p:nvSpPr>
          <p:spPr bwMode="gray">
            <a:xfrm>
              <a:off x="746566" y="1192192"/>
              <a:ext cx="11302679" cy="40164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/>
              <a:endParaRPr lang="fr-FR" sz="1200" noProof="0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DB3C1B2-8BA9-2FF9-DCAD-1B7C42B3DDD7}"/>
                </a:ext>
              </a:extLst>
            </p:cNvPr>
            <p:cNvGrpSpPr/>
            <p:nvPr/>
          </p:nvGrpSpPr>
          <p:grpSpPr>
            <a:xfrm>
              <a:off x="1157464" y="2103120"/>
              <a:ext cx="495300" cy="734060"/>
              <a:chOff x="1041400" y="1993900"/>
              <a:chExt cx="495300" cy="734060"/>
            </a:xfrm>
          </p:grpSpPr>
          <p:pic>
            <p:nvPicPr>
              <p:cNvPr id="1032" name="Picture 8" descr="Smartphone Line Black Icône PNG , Lcd, Mobile, Téléphone PNG et vecteur  pour téléchargement gratuit">
                <a:extLst>
                  <a:ext uri="{FF2B5EF4-FFF2-40B4-BE49-F238E27FC236}">
                    <a16:creationId xmlns:a16="http://schemas.microsoft.com/office/drawing/2014/main" id="{4DC4F4AD-7DF4-DE12-E361-649E75BF3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9" t="10454" r="23280" b="8922"/>
              <a:stretch/>
            </p:blipFill>
            <p:spPr bwMode="auto">
              <a:xfrm>
                <a:off x="1041400" y="1993900"/>
                <a:ext cx="495300" cy="734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KoboToolbox Logo &amp; Brand Assets (SVG, PNG and vector) - Brandfetch">
                <a:extLst>
                  <a:ext uri="{FF2B5EF4-FFF2-40B4-BE49-F238E27FC236}">
                    <a16:creationId xmlns:a16="http://schemas.microsoft.com/office/drawing/2014/main" id="{2DE67376-B13D-7AD6-75E5-55D3B21F9C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49" t="15184" r="23957" b="15839"/>
              <a:stretch/>
            </p:blipFill>
            <p:spPr bwMode="auto">
              <a:xfrm>
                <a:off x="1142942" y="2152366"/>
                <a:ext cx="300990" cy="403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2DD840B-613B-FB02-DB07-EB472840289A}"/>
                </a:ext>
              </a:extLst>
            </p:cNvPr>
            <p:cNvSpPr txBox="1"/>
            <p:nvPr/>
          </p:nvSpPr>
          <p:spPr>
            <a:xfrm>
              <a:off x="799495" y="2842083"/>
              <a:ext cx="1353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/>
                <a:t>Collecte avec </a:t>
              </a:r>
              <a:r>
                <a:rPr lang="fr-FR" sz="1200" b="1" noProof="0" dirty="0" err="1"/>
                <a:t>Kobo</a:t>
              </a:r>
              <a:r>
                <a:rPr lang="fr-FR" sz="1200" b="1" noProof="0" dirty="0"/>
                <a:t> </a:t>
              </a:r>
              <a:r>
                <a:rPr lang="fr-FR" sz="1200" b="1" noProof="0" dirty="0" err="1"/>
                <a:t>Collect</a:t>
              </a:r>
              <a:endParaRPr lang="fr-FR" sz="1200" b="1" noProof="0" dirty="0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D5E8F905-8303-A09F-AED9-1318A0214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4528" y="1779252"/>
              <a:ext cx="551535" cy="551535"/>
            </a:xfrm>
            <a:prstGeom prst="rect">
              <a:avLst/>
            </a:prstGeom>
          </p:spPr>
        </p:pic>
        <p:pic>
          <p:nvPicPr>
            <p:cNvPr id="1038" name="Picture 14" descr="Database Storage free vector icons designed by phatplus">
              <a:extLst>
                <a:ext uri="{FF2B5EF4-FFF2-40B4-BE49-F238E27FC236}">
                  <a16:creationId xmlns:a16="http://schemas.microsoft.com/office/drawing/2014/main" id="{83B37FEB-ED4A-0156-97A5-C7B51FBEB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941" y="2738565"/>
              <a:ext cx="499110" cy="49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BE436CB-BF2F-70BC-D69F-FD3BA7210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3677" y="2117716"/>
              <a:ext cx="941056" cy="8064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8CBDADC-E1FF-768B-6871-77C169A60E9D}"/>
                </a:ext>
              </a:extLst>
            </p:cNvPr>
            <p:cNvSpPr txBox="1"/>
            <p:nvPr/>
          </p:nvSpPr>
          <p:spPr>
            <a:xfrm>
              <a:off x="2707559" y="3341423"/>
              <a:ext cx="1966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/>
                <a:t>Serveur </a:t>
              </a:r>
              <a:r>
                <a:rPr lang="fr-FR" sz="1200" b="1" noProof="0" dirty="0" err="1"/>
                <a:t>kobo</a:t>
              </a:r>
              <a:r>
                <a:rPr lang="fr-FR" sz="1200" b="1" noProof="0" dirty="0"/>
                <a:t> / serveur privé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149FE364-7E3D-B6D8-EE7D-3644100E8F69}"/>
                </a:ext>
              </a:extLst>
            </p:cNvPr>
            <p:cNvCxnSpPr>
              <a:cxnSpLocks/>
            </p:cNvCxnSpPr>
            <p:nvPr/>
          </p:nvCxnSpPr>
          <p:spPr>
            <a:xfrm>
              <a:off x="1753565" y="2597470"/>
              <a:ext cx="132790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0ADAEAE-2ECA-88E4-883D-586EE1DDA25A}"/>
                </a:ext>
              </a:extLst>
            </p:cNvPr>
            <p:cNvSpPr txBox="1"/>
            <p:nvPr/>
          </p:nvSpPr>
          <p:spPr>
            <a:xfrm>
              <a:off x="1602057" y="1966583"/>
              <a:ext cx="1353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/>
                <a:t>Transmission des données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70B53575-EBC5-3EB5-336A-77263D0C4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4099" y="2579381"/>
              <a:ext cx="1269233" cy="18089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776D0071-B59F-A306-E6F2-6C67E2150E4C}"/>
                </a:ext>
              </a:extLst>
            </p:cNvPr>
            <p:cNvSpPr txBox="1"/>
            <p:nvPr/>
          </p:nvSpPr>
          <p:spPr>
            <a:xfrm>
              <a:off x="4010053" y="2117716"/>
              <a:ext cx="1323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/>
                <a:t>Requête POST HTTP</a:t>
              </a:r>
            </a:p>
          </p:txBody>
        </p:sp>
        <p:pic>
          <p:nvPicPr>
            <p:cNvPr id="1040" name="Picture 16" descr="Rest Api Icon PNG, Vector, PSD, and Clipart With Transparent Background for  Free Download | Pngtree">
              <a:extLst>
                <a:ext uri="{FF2B5EF4-FFF2-40B4-BE49-F238E27FC236}">
                  <a16:creationId xmlns:a16="http://schemas.microsoft.com/office/drawing/2014/main" id="{377A3ECD-05E8-0BE1-5520-7FCC72AEC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22" t="19703" r="18317" b="24056"/>
            <a:stretch/>
          </p:blipFill>
          <p:spPr bwMode="auto">
            <a:xfrm>
              <a:off x="5342588" y="1824395"/>
              <a:ext cx="1099595" cy="1012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375E4F88-8259-8372-1DCE-B0842F7FE26A}"/>
                </a:ext>
              </a:extLst>
            </p:cNvPr>
            <p:cNvCxnSpPr>
              <a:cxnSpLocks/>
              <a:stCxn id="1040" idx="2"/>
            </p:cNvCxnSpPr>
            <p:nvPr/>
          </p:nvCxnSpPr>
          <p:spPr>
            <a:xfrm>
              <a:off x="5892386" y="2837180"/>
              <a:ext cx="0" cy="1069276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454264D-FEA1-F319-908B-049DB4FECC57}"/>
                </a:ext>
              </a:extLst>
            </p:cNvPr>
            <p:cNvCxnSpPr>
              <a:cxnSpLocks/>
            </p:cNvCxnSpPr>
            <p:nvPr/>
          </p:nvCxnSpPr>
          <p:spPr>
            <a:xfrm>
              <a:off x="6442183" y="2597470"/>
              <a:ext cx="137073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4AF545D-1326-F893-98AF-5D7143406FAA}"/>
                </a:ext>
              </a:extLst>
            </p:cNvPr>
            <p:cNvSpPr txBox="1"/>
            <p:nvPr/>
          </p:nvSpPr>
          <p:spPr>
            <a:xfrm>
              <a:off x="6333190" y="1999607"/>
              <a:ext cx="1599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/>
                <a:t>Insertion de données</a:t>
              </a:r>
            </a:p>
          </p:txBody>
        </p:sp>
        <p:pic>
          <p:nvPicPr>
            <p:cNvPr id="1042" name="Picture 18" descr="Get Started with Google BigQuery">
              <a:extLst>
                <a:ext uri="{FF2B5EF4-FFF2-40B4-BE49-F238E27FC236}">
                  <a16:creationId xmlns:a16="http://schemas.microsoft.com/office/drawing/2014/main" id="{1F8B894E-1189-4B0C-7BC4-414801EE11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45" t="15359" r="28661" b="13502"/>
            <a:stretch/>
          </p:blipFill>
          <p:spPr bwMode="auto">
            <a:xfrm>
              <a:off x="7988706" y="1849458"/>
              <a:ext cx="1070658" cy="114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EFF048DD-2886-47B0-24B5-E1F8E991589F}"/>
                </a:ext>
              </a:extLst>
            </p:cNvPr>
            <p:cNvSpPr txBox="1"/>
            <p:nvPr/>
          </p:nvSpPr>
          <p:spPr>
            <a:xfrm>
              <a:off x="7959769" y="3119883"/>
              <a:ext cx="8930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 err="1"/>
                <a:t>BigQuery</a:t>
              </a:r>
              <a:endParaRPr lang="fr-FR" sz="1200" b="1" noProof="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05A144CD-5B0C-E511-20B0-D332BB95A3E6}"/>
                </a:ext>
              </a:extLst>
            </p:cNvPr>
            <p:cNvSpPr txBox="1"/>
            <p:nvPr/>
          </p:nvSpPr>
          <p:spPr>
            <a:xfrm>
              <a:off x="5893627" y="3187191"/>
              <a:ext cx="1158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/>
                <a:t>Insertion de données</a:t>
              </a:r>
            </a:p>
          </p:txBody>
        </p:sp>
        <p:pic>
          <p:nvPicPr>
            <p:cNvPr id="31" name="Picture 14" descr="Database Storage free vector icons designed by phatplus">
              <a:extLst>
                <a:ext uri="{FF2B5EF4-FFF2-40B4-BE49-F238E27FC236}">
                  <a16:creationId xmlns:a16="http://schemas.microsoft.com/office/drawing/2014/main" id="{30C57E4F-7354-9526-DA9B-49687E82E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278" y="3998867"/>
              <a:ext cx="499110" cy="49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6E4034C2-A877-F246-E6E5-6F954358C71A}"/>
                </a:ext>
              </a:extLst>
            </p:cNvPr>
            <p:cNvSpPr txBox="1"/>
            <p:nvPr/>
          </p:nvSpPr>
          <p:spPr>
            <a:xfrm>
              <a:off x="4938942" y="4590388"/>
              <a:ext cx="2019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/>
                <a:t>Autres Bases (Ex DHIS2)</a:t>
              </a:r>
            </a:p>
          </p:txBody>
        </p:sp>
        <p:pic>
          <p:nvPicPr>
            <p:cNvPr id="1044" name="Picture 20" descr="Data Visualization icon in vector. Illustration 23752910 Vector Art at  Vecteezy">
              <a:extLst>
                <a:ext uri="{FF2B5EF4-FFF2-40B4-BE49-F238E27FC236}">
                  <a16:creationId xmlns:a16="http://schemas.microsoft.com/office/drawing/2014/main" id="{F0201A5F-E493-C0E2-1E71-8145EE637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2243" y="1705342"/>
              <a:ext cx="1401501" cy="140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002AC38-049A-76D7-1ABB-60B5B4DE6894}"/>
                </a:ext>
              </a:extLst>
            </p:cNvPr>
            <p:cNvSpPr txBox="1"/>
            <p:nvPr/>
          </p:nvSpPr>
          <p:spPr>
            <a:xfrm>
              <a:off x="9907600" y="3194796"/>
              <a:ext cx="1924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/>
                <a:t>Outil de visualisation et de décision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13E8D490-0BB4-4639-36C2-1FF4247AD5A7}"/>
                </a:ext>
              </a:extLst>
            </p:cNvPr>
            <p:cNvCxnSpPr>
              <a:cxnSpLocks/>
            </p:cNvCxnSpPr>
            <p:nvPr/>
          </p:nvCxnSpPr>
          <p:spPr>
            <a:xfrm>
              <a:off x="9192543" y="2562556"/>
              <a:ext cx="960846" cy="16825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3DF8D235-6D9C-64D4-2C1E-ACD1A4794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364" y="2398363"/>
              <a:ext cx="92612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1064F33-5D6B-4E6E-1CF6-ECD869D9B3F8}"/>
                </a:ext>
              </a:extLst>
            </p:cNvPr>
            <p:cNvSpPr txBox="1"/>
            <p:nvPr/>
          </p:nvSpPr>
          <p:spPr>
            <a:xfrm>
              <a:off x="9181121" y="2050183"/>
              <a:ext cx="9261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noProof="0" dirty="0"/>
                <a:t>Requêtes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66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180F-74F0-8C7D-DF19-2698FD17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CFD729-1019-E7ED-CF33-8AF9D07F97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8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3C45F6-BB71-8D7A-474C-66A2204D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6656"/>
            <a:ext cx="12192000" cy="624688"/>
          </a:xfrm>
        </p:spPr>
        <p:txBody>
          <a:bodyPr/>
          <a:lstStyle/>
          <a:p>
            <a:r>
              <a:rPr lang="fr-FR" noProof="0" dirty="0"/>
              <a:t>KOBO COLLECT POUR LA COLLECTE</a:t>
            </a:r>
          </a:p>
        </p:txBody>
      </p:sp>
    </p:spTree>
    <p:extLst>
      <p:ext uri="{BB962C8B-B14F-4D97-AF65-F5344CB8AC3E}">
        <p14:creationId xmlns:p14="http://schemas.microsoft.com/office/powerpoint/2010/main" val="46485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F6BA2C8-06F3-2931-8CDD-3E16E33F3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DF756-8E46-4286-B31C-B289893B28C0}" type="slidenum">
              <a:rPr lang="fr-FR" noProof="0" smtClean="0"/>
              <a:pPr/>
              <a:t>9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080B994-C03F-778C-4DD4-0DA3A486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EBC961-374C-2906-5733-3C3ECE16C8F2}"/>
              </a:ext>
            </a:extLst>
          </p:cNvPr>
          <p:cNvSpPr txBox="1"/>
          <p:nvPr/>
        </p:nvSpPr>
        <p:spPr>
          <a:xfrm>
            <a:off x="3651813" y="1474725"/>
            <a:ext cx="8235667" cy="46115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noProof="0" dirty="0" err="1"/>
              <a:t>KoboCollect</a:t>
            </a:r>
            <a:r>
              <a:rPr lang="fr-FR" noProof="0" dirty="0"/>
              <a:t> est une application mobile Android utilisée pour collecter des données sur le terrain à l’aide de formulaires numériques.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noProof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 dirty="0"/>
              <a:t>Ces formulaires sont créés avec </a:t>
            </a:r>
            <a:r>
              <a:rPr lang="fr-FR" b="1" noProof="0" dirty="0" err="1"/>
              <a:t>KoboToolbox</a:t>
            </a:r>
            <a:r>
              <a:rPr lang="fr-FR" noProof="0" dirty="0"/>
              <a:t>, une plateforme en ligne gratuite conçue pour concevoir des questionnaires, gérer les données collectées et analyser les résultats.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noProof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 dirty="0" err="1"/>
              <a:t>KoboCollect</a:t>
            </a:r>
            <a:r>
              <a:rPr lang="fr-FR" noProof="0" dirty="0"/>
              <a:t> fonctionne avec ou sans connexion Internet. Les données saisies peuvent être stockées localement et sont automatiquement envoyées au serveur </a:t>
            </a:r>
            <a:r>
              <a:rPr lang="fr-FR" noProof="0" dirty="0" err="1"/>
              <a:t>KoboToolbox</a:t>
            </a:r>
            <a:r>
              <a:rPr lang="fr-FR" noProof="0" dirty="0"/>
              <a:t> dès qu’une connexion Internet est disponible.</a:t>
            </a:r>
          </a:p>
        </p:txBody>
      </p:sp>
      <p:pic>
        <p:nvPicPr>
          <p:cNvPr id="6" name="Picture 8" descr="Smartphone Line Black Icône PNG , Lcd, Mobile, Téléphone PNG et vecteur  pour téléchargement gratuit">
            <a:extLst>
              <a:ext uri="{FF2B5EF4-FFF2-40B4-BE49-F238E27FC236}">
                <a16:creationId xmlns:a16="http://schemas.microsoft.com/office/drawing/2014/main" id="{0B692267-8A05-3634-671A-4E07E93D3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9" t="10454" r="23280" b="8922"/>
          <a:stretch/>
        </p:blipFill>
        <p:spPr bwMode="auto">
          <a:xfrm>
            <a:off x="304520" y="1501618"/>
            <a:ext cx="3075288" cy="455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KoboToolbox Logo &amp; Brand Assets (SVG, PNG and vector) - Brandfetch">
            <a:extLst>
              <a:ext uri="{FF2B5EF4-FFF2-40B4-BE49-F238E27FC236}">
                <a16:creationId xmlns:a16="http://schemas.microsoft.com/office/drawing/2014/main" id="{0BB33C9C-0CD1-4F27-C213-7C1517C11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9" t="15184" r="23957" b="15839"/>
          <a:stretch/>
        </p:blipFill>
        <p:spPr bwMode="auto">
          <a:xfrm>
            <a:off x="880624" y="2535950"/>
            <a:ext cx="1868828" cy="250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847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YPE" val="McK Mo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heme/theme1.xml><?xml version="1.0" encoding="utf-8"?>
<a:theme xmlns:a="http://schemas.openxmlformats.org/drawingml/2006/main" name="Ministère Agriculture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>
            <a:lumMod val="75000"/>
          </a:schemeClr>
        </a:solidFill>
        <a:ln w="19050">
          <a:noFill/>
          <a:miter lim="800000"/>
          <a:headEnd/>
          <a:tailEnd/>
        </a:ln>
        <a:effectLst/>
      </a:spPr>
      <a:bodyPr wrap="none" rtlCol="0" anchor="ctr">
        <a:noAutofit/>
      </a:bodyPr>
      <a:lstStyle>
        <a:defPPr algn="ctr">
          <a:defRPr sz="1200" dirty="0" smtClean="0"/>
        </a:defPPr>
      </a:lst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236800"/>
        </a:dk2>
        <a:lt2>
          <a:srgbClr val="FFFFFF"/>
        </a:lt2>
        <a:accent1>
          <a:srgbClr val="B9DAA8"/>
        </a:accent1>
        <a:accent2>
          <a:srgbClr val="6EB44C"/>
        </a:accent2>
        <a:accent3>
          <a:srgbClr val="236800"/>
        </a:accent3>
        <a:accent4>
          <a:srgbClr val="FFE841"/>
        </a:accent4>
        <a:accent5>
          <a:srgbClr val="DE2918"/>
        </a:accent5>
        <a:accent6>
          <a:srgbClr val="808080"/>
        </a:accent6>
        <a:hlink>
          <a:srgbClr val="236800"/>
        </a:hlink>
        <a:folHlink>
          <a:srgbClr val="FFE8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ster Togo June 2017.potx" id="{75E31134-7B97-4A5A-8E56-AAA827A812B5}" vid="{21D66C7D-1161-4D69-99EA-42A87589EA7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E29FBE-4731-421E-B56E-D3FB31A90014}">
  <we:reference id="wa104381063" version="1.0.0.1" store="fr-FR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101895</TotalTime>
  <Words>1951</Words>
  <Application>Microsoft Office PowerPoint</Application>
  <PresentationFormat>Grand écran</PresentationFormat>
  <Paragraphs>381</Paragraphs>
  <Slides>25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Arial</vt:lpstr>
      <vt:lpstr>Arial Narrow</vt:lpstr>
      <vt:lpstr>Baguet Script</vt:lpstr>
      <vt:lpstr>Brush Script MT</vt:lpstr>
      <vt:lpstr>Calibri</vt:lpstr>
      <vt:lpstr>Times New Roman</vt:lpstr>
      <vt:lpstr>Wingdings</vt:lpstr>
      <vt:lpstr>Ministère Agriculture</vt:lpstr>
      <vt:lpstr>think-cell Slide</vt:lpstr>
      <vt:lpstr>Présentation PowerPoint</vt:lpstr>
      <vt:lpstr>Plan</vt:lpstr>
      <vt:lpstr>INTRODUCTION ET CONTEXTE</vt:lpstr>
      <vt:lpstr>Contexte</vt:lpstr>
      <vt:lpstr>PRESENTATION DE LA SOLUTION</vt:lpstr>
      <vt:lpstr>Processus de suivi des équipements</vt:lpstr>
      <vt:lpstr>Architecture globale</vt:lpstr>
      <vt:lpstr>KOBO COLLECT POUR LA COLLECTE</vt:lpstr>
      <vt:lpstr>Introduction</vt:lpstr>
      <vt:lpstr>Prérequis</vt:lpstr>
      <vt:lpstr>Installation et configuration</vt:lpstr>
      <vt:lpstr>Remplir et envoyer un formulaire</vt:lpstr>
      <vt:lpstr>FORMULAIRES A RENSEIGNER</vt:lpstr>
      <vt:lpstr>Formulaire: Gestion des  stocks et livraisons</vt:lpstr>
      <vt:lpstr>Formulaire: Informations détaillées</vt:lpstr>
      <vt:lpstr>Formulaire: Suivi des équipements</vt:lpstr>
      <vt:lpstr>PRESENTATION DU TABLEAU DE BORD</vt:lpstr>
      <vt:lpstr>tableau de bord: Vue d’ensemble</vt:lpstr>
      <vt:lpstr>tableau de bord: Stocks</vt:lpstr>
      <vt:lpstr>tableau de bord: Livraisons</vt:lpstr>
      <vt:lpstr>tableau de bord: Maintenance préventive</vt:lpstr>
      <vt:lpstr>tableau de bord: Pannes et réparations</vt:lpstr>
      <vt:lpstr>tableau de bord: Localisation</vt:lpstr>
      <vt:lpstr>Tableau de bord: Exportation des rapports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 METS</dc:title>
  <dc:creator>Horatio</dc:creator>
  <cp:keywords>Guide METS</cp:keywords>
  <cp:lastModifiedBy>Horatio</cp:lastModifiedBy>
  <cp:revision>227</cp:revision>
  <dcterms:created xsi:type="dcterms:W3CDTF">2021-11-12T14:48:14Z</dcterms:created>
  <dcterms:modified xsi:type="dcterms:W3CDTF">2025-12-10T11:58:38Z</dcterms:modified>
  <cp:category>Guide METS</cp:category>
</cp:coreProperties>
</file>